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41"/>
  </p:notesMasterIdLst>
  <p:sldIdLst>
    <p:sldId id="410" r:id="rId2"/>
    <p:sldId id="582" r:id="rId3"/>
    <p:sldId id="579" r:id="rId4"/>
    <p:sldId id="640" r:id="rId5"/>
    <p:sldId id="643" r:id="rId6"/>
    <p:sldId id="722" r:id="rId7"/>
    <p:sldId id="580" r:id="rId8"/>
    <p:sldId id="646" r:id="rId9"/>
    <p:sldId id="645" r:id="rId10"/>
    <p:sldId id="647" r:id="rId11"/>
    <p:sldId id="648" r:id="rId12"/>
    <p:sldId id="641" r:id="rId13"/>
    <p:sldId id="724" r:id="rId14"/>
    <p:sldId id="725" r:id="rId15"/>
    <p:sldId id="726" r:id="rId16"/>
    <p:sldId id="727" r:id="rId17"/>
    <p:sldId id="392" r:id="rId18"/>
    <p:sldId id="548" r:id="rId19"/>
    <p:sldId id="559" r:id="rId20"/>
    <p:sldId id="563" r:id="rId21"/>
    <p:sldId id="583" r:id="rId22"/>
    <p:sldId id="667" r:id="rId23"/>
    <p:sldId id="668" r:id="rId24"/>
    <p:sldId id="584" r:id="rId25"/>
    <p:sldId id="585" r:id="rId26"/>
    <p:sldId id="642" r:id="rId27"/>
    <p:sldId id="588" r:id="rId28"/>
    <p:sldId id="589" r:id="rId29"/>
    <p:sldId id="728" r:id="rId30"/>
    <p:sldId id="408" r:id="rId31"/>
    <p:sldId id="670" r:id="rId32"/>
    <p:sldId id="672" r:id="rId33"/>
    <p:sldId id="674" r:id="rId34"/>
    <p:sldId id="678" r:id="rId35"/>
    <p:sldId id="676" r:id="rId36"/>
    <p:sldId id="723" r:id="rId37"/>
    <p:sldId id="651" r:id="rId38"/>
    <p:sldId id="650" r:id="rId39"/>
    <p:sldId id="652" r:id="rId4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7DD"/>
    <a:srgbClr val="A3E7FF"/>
    <a:srgbClr val="9A8800"/>
    <a:srgbClr val="5DD5FF"/>
    <a:srgbClr val="0094EC"/>
    <a:srgbClr val="0097EE"/>
    <a:srgbClr val="0191E8"/>
    <a:srgbClr val="0191E7"/>
    <a:srgbClr val="0090E7"/>
    <a:srgbClr val="029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7" autoAdjust="0"/>
    <p:restoredTop sz="95907" autoAdjust="0"/>
  </p:normalViewPr>
  <p:slideViewPr>
    <p:cSldViewPr showGuides="1">
      <p:cViewPr>
        <p:scale>
          <a:sx n="33" d="100"/>
          <a:sy n="33" d="100"/>
        </p:scale>
        <p:origin x="-2760" y="-1074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CF02A-851E-4A00-A370-D1067154C07A}" type="datetimeFigureOut">
              <a:rPr lang="en-PH" smtClean="0"/>
              <a:t>08/07/2026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2E5E0-8553-42EA-ABA2-A0E124DF8EA2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312428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en-US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99869F18-227C-4662-BED3-5E797E824000}" type="slidenum">
              <a:rPr lang="en-US" altLang="en-US" smtClean="0">
                <a:latin typeface="Calibri" pitchFamily="34" charset="0"/>
              </a:rPr>
              <a:t>7</a:t>
            </a:fld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42E5E0-8553-42EA-ABA2-A0E124DF8EA2}" type="slidenum">
              <a:rPr lang="en-PH" smtClean="0"/>
              <a:t>27</a:t>
            </a:fld>
            <a:endParaRPr lang="en-PH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tif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6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67263"/>
            <a:ext cx="288032" cy="257806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FDB917D-38A2-4383-8744-A09424F32AC1}" type="datetime1">
              <a:rPr lang="en-PH" smtClean="0"/>
              <a:t>08/07/2026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E9D3EBBB-2F2A-4B5D-AA4F-5E32FE6C5797}" type="slidenum">
              <a:rPr lang="en-PH" smtClean="0"/>
              <a:t>‹#›</a:t>
            </a:fld>
            <a:endParaRPr lang="en-P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2" y="0"/>
            <a:ext cx="9432925" cy="51435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051720" y="1635646"/>
            <a:ext cx="5832648" cy="2252786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Firegrant Stinklez" pitchFamily="50" charset="0"/>
              </a:rPr>
              <a:t>WELCOME</a:t>
            </a:r>
            <a:endParaRPr lang="x-none" sz="6000" b="1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Firegrant Stinklez" pitchFamily="50" charset="0"/>
            </a:endParaRPr>
          </a:p>
        </p:txBody>
      </p:sp>
      <p:sp>
        <p:nvSpPr>
          <p:cNvPr id="7" name="Rectangle: Diagonal Corners Rounded 6"/>
          <p:cNvSpPr/>
          <p:nvPr/>
        </p:nvSpPr>
        <p:spPr>
          <a:xfrm>
            <a:off x="0" y="3862362"/>
            <a:ext cx="9462424" cy="1281138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67744" y="4083918"/>
            <a:ext cx="5112568" cy="7920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ETERNAL INTERNATIONAL </a:t>
            </a:r>
            <a:r>
              <a:rPr lang="en-AU" altLang="en-US" sz="2400" b="1" dirty="0">
                <a:solidFill>
                  <a:srgbClr val="FFFF00"/>
                </a:solidFill>
                <a:latin typeface="Arial" charset="0"/>
                <a:cs typeface="Arial" charset="0"/>
              </a:rPr>
              <a:t>KENYA</a:t>
            </a:r>
          </a:p>
        </p:txBody>
      </p:sp>
      <p:sp>
        <p:nvSpPr>
          <p:cNvPr id="5" name="Title 1"/>
          <p:cNvSpPr txBox="1"/>
          <p:nvPr/>
        </p:nvSpPr>
        <p:spPr>
          <a:xfrm>
            <a:off x="0" y="0"/>
            <a:ext cx="9462424" cy="84355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altLang="en-US" sz="3000" b="1" dirty="0">
                <a:solidFill>
                  <a:schemeClr val="tx1"/>
                </a:solidFill>
                <a:latin typeface="Arial Black" pitchFamily="34" charset="0"/>
              </a:rPr>
              <a:t>Eternal International  Business OPP</a:t>
            </a:r>
          </a:p>
        </p:txBody>
      </p:sp>
    </p:spTree>
  </p:cSld>
  <p:clrMapOvr>
    <a:masterClrMapping/>
  </p:clrMapOvr>
  <p:transition advTm="30223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234010" cy="5143500"/>
            <a:chOff x="0" y="0"/>
            <a:chExt cx="9234010" cy="5143500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234010" cy="51435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5686" y="555526"/>
              <a:ext cx="5832648" cy="4032448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0" y="0"/>
              <a:ext cx="9197752" cy="699542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600" b="1" dirty="0" smtClean="0">
                  <a:solidFill>
                    <a:schemeClr val="tx1"/>
                  </a:solidFill>
                  <a:latin typeface="Arial Black" pitchFamily="34" charset="0"/>
                </a:rPr>
                <a:t>PREVENTION</a:t>
              </a:r>
              <a:endParaRPr lang="en-US" sz="3600" b="1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0" y="4587974"/>
              <a:ext cx="9197752" cy="555526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3600" b="1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6"/>
          <a:stretch/>
        </p:blipFill>
        <p:spPr>
          <a:xfrm>
            <a:off x="-146247" y="0"/>
            <a:ext cx="9324528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896" cy="514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86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7"/>
            <a:ext cx="9144000" cy="566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81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38"/>
            <a:ext cx="9144000" cy="5162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4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691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27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2539"/>
            <a:ext cx="9144000" cy="5143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</a:rPr>
              <a:t>BUSINESS OPPORTUNITY</a:t>
            </a:r>
            <a:endParaRPr lang="en-US" sz="3600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8" b="3506"/>
          <a:stretch/>
        </p:blipFill>
        <p:spPr>
          <a:xfrm>
            <a:off x="1619672" y="627534"/>
            <a:ext cx="5544616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12062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-35440"/>
            <a:ext cx="9032009" cy="116703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200" b="1" dirty="0">
                <a:solidFill>
                  <a:schemeClr val="tx1"/>
                </a:solidFill>
                <a:latin typeface="Arial Black" pitchFamily="34" charset="0"/>
                <a:ea typeface="+mn-ea"/>
                <a:cs typeface="+mn-cs"/>
              </a:rPr>
              <a:t>ETERNAL OPERATING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059582"/>
            <a:ext cx="7776864" cy="3744416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v"/>
            </a:pPr>
            <a:r>
              <a:rPr lang="en-US" sz="4800" dirty="0">
                <a:latin typeface="Arial Black" pitchFamily="34" charset="0"/>
              </a:rPr>
              <a:t>ETERNAL 1</a:t>
            </a:r>
            <a:r>
              <a:rPr lang="en-US" sz="4800" dirty="0">
                <a:solidFill>
                  <a:srgbClr val="0070C0"/>
                </a:solidFill>
                <a:latin typeface="Arial Black" pitchFamily="34" charset="0"/>
              </a:rPr>
              <a:t>%</a:t>
            </a:r>
            <a:r>
              <a:rPr lang="en-US" sz="4800" dirty="0">
                <a:latin typeface="Arial Black" pitchFamily="34" charset="0"/>
              </a:rPr>
              <a:t>=99</a:t>
            </a:r>
            <a:r>
              <a:rPr lang="en-US" sz="4800" dirty="0">
                <a:solidFill>
                  <a:srgbClr val="0070C0"/>
                </a:solidFill>
                <a:latin typeface="Arial Black" pitchFamily="34" charset="0"/>
              </a:rPr>
              <a:t>%</a:t>
            </a:r>
            <a:r>
              <a:rPr lang="en-US" sz="4800" dirty="0">
                <a:latin typeface="Arial Black" pitchFamily="34" charset="0"/>
              </a:rPr>
              <a:t>=100</a:t>
            </a:r>
            <a:r>
              <a:rPr lang="en-US" sz="4800" dirty="0">
                <a:solidFill>
                  <a:srgbClr val="0070C0"/>
                </a:solidFill>
                <a:latin typeface="Arial Black" pitchFamily="34" charset="0"/>
              </a:rPr>
              <a:t>%</a:t>
            </a:r>
          </a:p>
          <a:p>
            <a:pPr marL="0" indent="0">
              <a:buNone/>
            </a:pPr>
            <a:endParaRPr lang="en-US" dirty="0">
              <a:latin typeface="Arial Black" pitchFamily="34" charset="0"/>
            </a:endParaRPr>
          </a:p>
          <a:p>
            <a:pPr>
              <a:buFont typeface="Wingdings" charset="2"/>
              <a:buChar char="v"/>
            </a:pPr>
            <a:r>
              <a:rPr lang="en-US" sz="4000" dirty="0">
                <a:latin typeface="Arial Black" pitchFamily="34" charset="0"/>
              </a:rPr>
              <a:t>OTHER SYSTEMS</a:t>
            </a:r>
          </a:p>
          <a:p>
            <a:pPr>
              <a:buFont typeface="Wingdings" charset="2"/>
              <a:buChar char="v"/>
            </a:pPr>
            <a:r>
              <a:rPr lang="en-US" sz="4000" dirty="0">
                <a:latin typeface="Arial Black" pitchFamily="34" charset="0"/>
              </a:rPr>
              <a:t>100</a:t>
            </a:r>
            <a:r>
              <a:rPr lang="en-US" sz="4000" dirty="0">
                <a:solidFill>
                  <a:srgbClr val="FF0000"/>
                </a:solidFill>
                <a:latin typeface="Arial Black" pitchFamily="34" charset="0"/>
              </a:rPr>
              <a:t>%</a:t>
            </a:r>
            <a:r>
              <a:rPr lang="en-US" sz="4000" dirty="0">
                <a:latin typeface="Arial Black" pitchFamily="34" charset="0"/>
              </a:rPr>
              <a:t>=100</a:t>
            </a:r>
            <a:r>
              <a:rPr lang="en-US" sz="4000" dirty="0">
                <a:solidFill>
                  <a:srgbClr val="FF0000"/>
                </a:solidFill>
                <a:latin typeface="Arial Black" pitchFamily="34" charset="0"/>
              </a:rPr>
              <a:t>%</a:t>
            </a:r>
            <a:r>
              <a:rPr lang="en-US" sz="4000" dirty="0">
                <a:latin typeface="Arial Black" pitchFamily="34" charset="0"/>
              </a:rPr>
              <a:t>=100</a:t>
            </a:r>
            <a:r>
              <a:rPr lang="en-US" sz="4000" dirty="0">
                <a:solidFill>
                  <a:srgbClr val="FF0000"/>
                </a:solidFill>
                <a:latin typeface="Arial Black" pitchFamily="34" charset="0"/>
              </a:rPr>
              <a:t>%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731990"/>
            <a:ext cx="9036496" cy="4115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-39557" y="0"/>
            <a:ext cx="9183557" cy="532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r>
              <a:rPr lang="en-US" sz="3300" b="1" dirty="0">
                <a:solidFill>
                  <a:schemeClr val="tx1"/>
                </a:solidFill>
                <a:latin typeface="Arial Black" pitchFamily="34" charset="0"/>
              </a:rPr>
              <a:t>HOW </a:t>
            </a:r>
            <a:r>
              <a:rPr lang="en-KE" b="1" dirty="0" smtClean="0">
                <a:solidFill>
                  <a:schemeClr val="tx1"/>
                </a:solidFill>
                <a:latin typeface="Arial Black" pitchFamily="34" charset="0"/>
              </a:rPr>
              <a:t>TO PARTNER.</a:t>
            </a:r>
            <a:endParaRPr lang="en-US" sz="3300" b="1" dirty="0">
              <a:solidFill>
                <a:schemeClr val="tx1"/>
              </a:solidFill>
              <a:latin typeface="Arial Black" pitchFamily="34" charset="0"/>
              <a:ea typeface="+mn-ea"/>
              <a:cs typeface="+mn-cs"/>
            </a:endParaRPr>
          </a:p>
        </p:txBody>
      </p:sp>
      <p:sp>
        <p:nvSpPr>
          <p:cNvPr id="2" name="AutoShape 2" descr="blob:https://web.whatsapp.com/453d0d10-66fc-4751-9d84-ffb7afd7a42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550"/>
            <a:ext cx="9144000" cy="437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9424" y="-23060"/>
            <a:ext cx="9182846" cy="5166560"/>
          </a:xfrm>
          <a:prstGeom prst="rect">
            <a:avLst/>
          </a:prstGeom>
          <a:gradFill>
            <a:gsLst>
              <a:gs pos="86000">
                <a:schemeClr val="bg1">
                  <a:alpha val="76000"/>
                </a:schemeClr>
              </a:gs>
              <a:gs pos="100000">
                <a:srgbClr val="00B0F0">
                  <a:alpha val="96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666" y="0"/>
            <a:ext cx="7223155" cy="85725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 Black" pitchFamily="34" charset="0"/>
              </a:rPr>
              <a:t>COMPANY PROFILE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0" y="1225297"/>
            <a:ext cx="8959976" cy="3766378"/>
          </a:xfrm>
        </p:spPr>
        <p:txBody>
          <a:bodyPr>
            <a:noAutofit/>
          </a:bodyPr>
          <a:lstStyle/>
          <a:p>
            <a:r>
              <a:rPr lang="en-US" sz="2600" dirty="0" smtClean="0">
                <a:latin typeface="Arial Rounded MT Bold" pitchFamily="34" charset="0"/>
              </a:rPr>
              <a:t>Founded </a:t>
            </a:r>
            <a:r>
              <a:rPr lang="en-US" sz="2600" dirty="0">
                <a:latin typeface="Arial Rounded MT Bold" pitchFamily="34" charset="0"/>
              </a:rPr>
              <a:t>in China, Guangzhou early </a:t>
            </a:r>
            <a:r>
              <a:rPr lang="en-US" sz="2600" dirty="0" smtClean="0">
                <a:latin typeface="Arial Rounded MT Bold" pitchFamily="34" charset="0"/>
              </a:rPr>
              <a:t>2000 </a:t>
            </a:r>
          </a:p>
          <a:p>
            <a:endParaRPr lang="en-US" sz="2600" dirty="0" smtClean="0">
              <a:latin typeface="Arial Rounded MT Bold" pitchFamily="34" charset="0"/>
            </a:endParaRPr>
          </a:p>
          <a:p>
            <a:r>
              <a:rPr lang="en-US" sz="2600" dirty="0" smtClean="0">
                <a:latin typeface="Arial Rounded MT Bold" pitchFamily="34" charset="0"/>
              </a:rPr>
              <a:t> </a:t>
            </a:r>
            <a:r>
              <a:rPr lang="en-US" sz="2600" dirty="0">
                <a:latin typeface="Arial Rounded MT Bold" pitchFamily="34" charset="0"/>
              </a:rPr>
              <a:t>Went to other countries such as Kenya and many other within the continent</a:t>
            </a:r>
            <a:r>
              <a:rPr lang="en-US" sz="2600" dirty="0" smtClean="0">
                <a:latin typeface="Arial Rounded MT Bold" pitchFamily="34" charset="0"/>
              </a:rPr>
              <a:t>.</a:t>
            </a:r>
          </a:p>
          <a:p>
            <a:r>
              <a:rPr lang="en-US" sz="2600" dirty="0" smtClean="0">
                <a:latin typeface="Arial Rounded MT Bold" pitchFamily="34" charset="0"/>
              </a:rPr>
              <a:t> In </a:t>
            </a:r>
            <a:r>
              <a:rPr lang="en-US" sz="2600" dirty="0">
                <a:latin typeface="Arial Rounded MT Bold" pitchFamily="34" charset="0"/>
              </a:rPr>
              <a:t>Kenya it came in 2025 March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 hidden="1"/>
          <p:cNvSpPr txBox="1"/>
          <p:nvPr/>
        </p:nvSpPr>
        <p:spPr>
          <a:xfrm>
            <a:off x="5760172" y="3039680"/>
            <a:ext cx="874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PH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55" name="TextBox 54"/>
            <p:cNvSpPr txBox="1"/>
            <p:nvPr/>
          </p:nvSpPr>
          <p:spPr>
            <a:xfrm flipH="1">
              <a:off x="1312691" y="3364955"/>
              <a:ext cx="40479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PH" sz="1350" b="1" dirty="0">
                <a:highlight>
                  <a:srgbClr val="FFFF00"/>
                </a:highlight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215744" y="4390042"/>
              <a:ext cx="1847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PH" sz="16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1" name="Title 1"/>
            <p:cNvSpPr txBox="1"/>
            <p:nvPr/>
          </p:nvSpPr>
          <p:spPr>
            <a:xfrm>
              <a:off x="0" y="0"/>
              <a:ext cx="9144000" cy="75235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>
                <a:spcBef>
                  <a:spcPct val="0"/>
                </a:spcBef>
                <a:buNone/>
                <a:defRPr sz="3200" b="1">
                  <a:solidFill>
                    <a:schemeClr val="lt1"/>
                  </a:solidFill>
                  <a:latin typeface="Arial Black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4000" dirty="0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PAYMENT </a:t>
              </a:r>
              <a:r>
                <a:rPr lang="en-US" sz="400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SYSTEM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2186699" y="820970"/>
              <a:ext cx="477060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342900" indent="-342900">
                <a:buFont typeface="+mj-lt"/>
                <a:buAutoNum type="arabicPeriod"/>
              </a:pPr>
              <a:r>
                <a:rPr lang="en-US" sz="40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Arial" charset="0"/>
                  <a:cs typeface="Arial" charset="0"/>
                </a:rPr>
                <a:t>DAILY BONUSES</a:t>
              </a:r>
              <a:endParaRPr lang="x-none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charset="0"/>
                <a:cs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60602" y="1459935"/>
              <a:ext cx="8187861" cy="2785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A. SPONSORING </a:t>
              </a:r>
              <a:r>
                <a:rPr lang="en-US" sz="25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KSH </a:t>
              </a:r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3,900/=,</a:t>
              </a:r>
            </a:p>
            <a:p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 BONUS </a:t>
              </a:r>
              <a:r>
                <a:rPr lang="en-US" sz="25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KSH </a:t>
              </a:r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1,300=</a:t>
              </a:r>
            </a:p>
            <a:p>
              <a:endParaRPr lang="en-US" sz="2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endParaRPr>
            </a:p>
            <a:p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B. FULL BODY SCANNING AT </a:t>
              </a:r>
              <a:r>
                <a:rPr lang="en-US" sz="25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KSH </a:t>
              </a:r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1,500,</a:t>
              </a:r>
            </a:p>
            <a:p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 BONUS </a:t>
              </a:r>
              <a:r>
                <a:rPr lang="en-US" sz="25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KSH 800</a:t>
              </a:r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/=</a:t>
              </a:r>
            </a:p>
            <a:p>
              <a:endParaRPr lang="en-US" sz="25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endParaRPr>
            </a:p>
            <a:p>
              <a:r>
                <a:rPr lang="en-US" sz="25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C. 20% RETAIL PROFIT ON ALL OUR PRODUCTS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4728596"/>
              <a:ext cx="9144000" cy="41490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 hidden="1"/>
          <p:cNvSpPr/>
          <p:nvPr/>
        </p:nvSpPr>
        <p:spPr>
          <a:xfrm>
            <a:off x="-35801" y="-206517"/>
            <a:ext cx="9182846" cy="5166560"/>
          </a:xfrm>
          <a:prstGeom prst="rect">
            <a:avLst/>
          </a:prstGeom>
          <a:gradFill>
            <a:gsLst>
              <a:gs pos="72000">
                <a:schemeClr val="bg1"/>
              </a:gs>
              <a:gs pos="84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0" y="-17026"/>
            <a:ext cx="9036496" cy="5084988"/>
            <a:chOff x="0" y="-17026"/>
            <a:chExt cx="9036496" cy="5084988"/>
          </a:xfrm>
        </p:grpSpPr>
        <p:sp>
          <p:nvSpPr>
            <p:cNvPr id="32" name="TextBox 31"/>
            <p:cNvSpPr txBox="1"/>
            <p:nvPr/>
          </p:nvSpPr>
          <p:spPr>
            <a:xfrm>
              <a:off x="5760172" y="3039680"/>
              <a:ext cx="8748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PH" sz="14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215744" y="4390042"/>
              <a:ext cx="1847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PH" sz="16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1" name="Title 1"/>
            <p:cNvSpPr txBox="1"/>
            <p:nvPr/>
          </p:nvSpPr>
          <p:spPr>
            <a:xfrm>
              <a:off x="0" y="-17026"/>
              <a:ext cx="9036496" cy="743847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>
                <a:spcBef>
                  <a:spcPct val="0"/>
                </a:spcBef>
                <a:buNone/>
                <a:defRPr sz="3200" b="1">
                  <a:solidFill>
                    <a:schemeClr val="lt1"/>
                  </a:solidFill>
                  <a:latin typeface="Arial Black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4000" dirty="0">
                  <a:solidFill>
                    <a:schemeClr val="tx1"/>
                  </a:solidFill>
                </a:rPr>
                <a:t>SPONSORING BONUS 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863672" y="1100643"/>
              <a:ext cx="7040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Arial" charset="0"/>
                  <a:cs typeface="Arial" charset="0"/>
                </a:rPr>
                <a:t>1%</a:t>
              </a:r>
              <a:endParaRPr lang="x-none" sz="2800" b="1" dirty="0">
                <a:latin typeface="Arial" charset="0"/>
                <a:cs typeface="Arial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08374" y="2290895"/>
              <a:ext cx="6463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99%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grpSp>
          <p:nvGrpSpPr>
            <p:cNvPr id="4" name="PENDO"/>
            <p:cNvGrpSpPr/>
            <p:nvPr/>
          </p:nvGrpSpPr>
          <p:grpSpPr>
            <a:xfrm>
              <a:off x="1691680" y="2710234"/>
              <a:ext cx="1076798" cy="1117255"/>
              <a:chOff x="1691680" y="2710234"/>
              <a:chExt cx="1076798" cy="1117255"/>
            </a:xfrm>
          </p:grpSpPr>
          <p:sp>
            <p:nvSpPr>
              <p:cNvPr id="31" name="Oval 30"/>
              <p:cNvSpPr/>
              <p:nvPr/>
            </p:nvSpPr>
            <p:spPr>
              <a:xfrm rot="16200000">
                <a:off x="1758833" y="2966137"/>
                <a:ext cx="862287" cy="860418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cxnSp>
            <p:nvCxnSpPr>
              <p:cNvPr id="38" name="Straight Connector 37"/>
              <p:cNvCxnSpPr>
                <a:stCxn id="31" idx="6"/>
              </p:cNvCxnSpPr>
              <p:nvPr/>
            </p:nvCxnSpPr>
            <p:spPr>
              <a:xfrm flipV="1">
                <a:off x="2189977" y="2710234"/>
                <a:ext cx="0" cy="25496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/>
              <p:cNvSpPr txBox="1"/>
              <p:nvPr/>
            </p:nvSpPr>
            <p:spPr>
              <a:xfrm>
                <a:off x="1691680" y="3228965"/>
                <a:ext cx="1076798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PENDO</a:t>
                </a:r>
                <a:endParaRPr lang="x-none" sz="1700" b="1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5" name="FATMA"/>
            <p:cNvGrpSpPr/>
            <p:nvPr/>
          </p:nvGrpSpPr>
          <p:grpSpPr>
            <a:xfrm>
              <a:off x="3239319" y="2710234"/>
              <a:ext cx="971390" cy="1117254"/>
              <a:chOff x="3239319" y="2710234"/>
              <a:chExt cx="971390" cy="1117254"/>
            </a:xfrm>
          </p:grpSpPr>
          <p:sp>
            <p:nvSpPr>
              <p:cNvPr id="39" name="Oval 38"/>
              <p:cNvSpPr/>
              <p:nvPr/>
            </p:nvSpPr>
            <p:spPr>
              <a:xfrm rot="16200000">
                <a:off x="3281138" y="2924636"/>
                <a:ext cx="862285" cy="94341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cxnSp>
            <p:nvCxnSpPr>
              <p:cNvPr id="40" name="Straight Connector 39"/>
              <p:cNvCxnSpPr>
                <a:stCxn id="39" idx="6"/>
              </p:cNvCxnSpPr>
              <p:nvPr/>
            </p:nvCxnSpPr>
            <p:spPr>
              <a:xfrm flipV="1">
                <a:off x="3712281" y="2710234"/>
                <a:ext cx="0" cy="25496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Box 55"/>
              <p:cNvSpPr txBox="1"/>
              <p:nvPr/>
            </p:nvSpPr>
            <p:spPr>
              <a:xfrm>
                <a:off x="3239319" y="3249170"/>
                <a:ext cx="97139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FATMA</a:t>
                </a:r>
                <a:endParaRPr lang="x-none" sz="1700" b="1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6" name="JOHN"/>
            <p:cNvGrpSpPr/>
            <p:nvPr/>
          </p:nvGrpSpPr>
          <p:grpSpPr>
            <a:xfrm>
              <a:off x="4880849" y="2710233"/>
              <a:ext cx="1000806" cy="1117254"/>
              <a:chOff x="4880849" y="2710233"/>
              <a:chExt cx="1000806" cy="1117254"/>
            </a:xfrm>
          </p:grpSpPr>
          <p:cxnSp>
            <p:nvCxnSpPr>
              <p:cNvPr id="62" name="Straight Connector 61"/>
              <p:cNvCxnSpPr>
                <a:stCxn id="61" idx="6"/>
              </p:cNvCxnSpPr>
              <p:nvPr/>
            </p:nvCxnSpPr>
            <p:spPr>
              <a:xfrm flipV="1">
                <a:off x="5352559" y="2710233"/>
                <a:ext cx="0" cy="25496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60"/>
              <p:cNvSpPr/>
              <p:nvPr/>
            </p:nvSpPr>
            <p:spPr>
              <a:xfrm rot="16200000">
                <a:off x="4921416" y="2924635"/>
                <a:ext cx="862285" cy="94341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4910265" y="3258494"/>
                <a:ext cx="97139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JOHN</a:t>
                </a:r>
                <a:endParaRPr lang="x-none" sz="1700" b="1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7" name="ROSE"/>
            <p:cNvGrpSpPr/>
            <p:nvPr/>
          </p:nvGrpSpPr>
          <p:grpSpPr>
            <a:xfrm>
              <a:off x="6289268" y="2679762"/>
              <a:ext cx="1035261" cy="1158142"/>
              <a:chOff x="6289268" y="2679762"/>
              <a:chExt cx="1035261" cy="1158142"/>
            </a:xfrm>
          </p:grpSpPr>
          <p:cxnSp>
            <p:nvCxnSpPr>
              <p:cNvPr id="65" name="Straight Connector 64"/>
              <p:cNvCxnSpPr>
                <a:stCxn id="64" idx="6"/>
              </p:cNvCxnSpPr>
              <p:nvPr/>
            </p:nvCxnSpPr>
            <p:spPr>
              <a:xfrm flipV="1">
                <a:off x="6760978" y="2679762"/>
                <a:ext cx="13985" cy="2958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Oval 63"/>
              <p:cNvSpPr/>
              <p:nvPr/>
            </p:nvSpPr>
            <p:spPr>
              <a:xfrm rot="16200000">
                <a:off x="6329835" y="2935052"/>
                <a:ext cx="862285" cy="943419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353139" y="3249170"/>
                <a:ext cx="97139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ROSE</a:t>
                </a:r>
                <a:endParaRPr lang="x-none" sz="1700" b="1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9" name="NEEMA"/>
            <p:cNvGrpSpPr/>
            <p:nvPr/>
          </p:nvGrpSpPr>
          <p:grpSpPr>
            <a:xfrm>
              <a:off x="7744258" y="2710233"/>
              <a:ext cx="995802" cy="1127671"/>
              <a:chOff x="7744258" y="2710233"/>
              <a:chExt cx="995802" cy="1127671"/>
            </a:xfrm>
          </p:grpSpPr>
          <p:sp>
            <p:nvSpPr>
              <p:cNvPr id="66" name="Oval 65"/>
              <p:cNvSpPr/>
              <p:nvPr/>
            </p:nvSpPr>
            <p:spPr>
              <a:xfrm rot="16200000">
                <a:off x="7773807" y="2884396"/>
                <a:ext cx="923959" cy="983057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cxnSp>
            <p:nvCxnSpPr>
              <p:cNvPr id="67" name="Straight Connector 66"/>
              <p:cNvCxnSpPr>
                <a:stCxn id="66" idx="6"/>
              </p:cNvCxnSpPr>
              <p:nvPr/>
            </p:nvCxnSpPr>
            <p:spPr>
              <a:xfrm flipV="1">
                <a:off x="8235787" y="2710233"/>
                <a:ext cx="0" cy="20371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TextBox 58"/>
              <p:cNvSpPr txBox="1"/>
              <p:nvPr/>
            </p:nvSpPr>
            <p:spPr>
              <a:xfrm>
                <a:off x="7768670" y="3258104"/>
                <a:ext cx="971390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NEEMA</a:t>
                </a:r>
                <a:endParaRPr lang="x-none" sz="1700" b="1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183937" y="1532034"/>
              <a:ext cx="8528523" cy="2295455"/>
              <a:chOff x="183937" y="1532034"/>
              <a:chExt cx="8528523" cy="2295455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4427984" y="1532034"/>
                <a:ext cx="72008" cy="111172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 rot="16200000">
                <a:off x="19908" y="2874263"/>
                <a:ext cx="1117255" cy="789197"/>
                <a:chOff x="5393144" y="748667"/>
                <a:chExt cx="946632" cy="694170"/>
              </a:xfrm>
            </p:grpSpPr>
            <p:sp>
              <p:nvSpPr>
                <p:cNvPr id="19" name="Oval 18"/>
                <p:cNvSpPr/>
                <p:nvPr/>
              </p:nvSpPr>
              <p:spPr>
                <a:xfrm>
                  <a:off x="5393144" y="748666"/>
                  <a:ext cx="664308" cy="694170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1"/>
                </a:fillRef>
                <a:effectRef idx="1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charset="0"/>
                    <a:ea typeface="+mn-ea"/>
                    <a:cs typeface="Arial" charset="0"/>
                  </a:endParaRPr>
                </a:p>
              </p:txBody>
            </p:sp>
            <p:cxnSp>
              <p:nvCxnSpPr>
                <p:cNvPr id="22" name="Straight Connector 21"/>
                <p:cNvCxnSpPr>
                  <a:stCxn id="19" idx="6"/>
                </p:cNvCxnSpPr>
                <p:nvPr/>
              </p:nvCxnSpPr>
              <p:spPr>
                <a:xfrm flipV="1">
                  <a:off x="6057453" y="1083726"/>
                  <a:ext cx="282322" cy="12025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" name="TextBox 49"/>
              <p:cNvSpPr txBox="1"/>
              <p:nvPr/>
            </p:nvSpPr>
            <p:spPr>
              <a:xfrm>
                <a:off x="197568" y="3275569"/>
                <a:ext cx="845615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700" b="1" dirty="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ANNA </a:t>
                </a:r>
                <a:endParaRPr lang="x-none" sz="1700" b="1" dirty="0">
                  <a:solidFill>
                    <a:srgbClr val="FF0000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31540" y="2643758"/>
                <a:ext cx="8280920" cy="7200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dirty="0"/>
              </a:p>
            </p:txBody>
          </p:sp>
        </p:grpSp>
        <p:sp>
          <p:nvSpPr>
            <p:cNvPr id="8" name="Rounded Rectangle 7"/>
            <p:cNvSpPr/>
            <p:nvPr/>
          </p:nvSpPr>
          <p:spPr>
            <a:xfrm>
              <a:off x="3567160" y="998634"/>
              <a:ext cx="1828800" cy="533400"/>
            </a:xfrm>
            <a:prstGeom prst="roundRect">
              <a:avLst/>
            </a:prstGeom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PH" sz="32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YOU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626955" y="1178366"/>
              <a:ext cx="209544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KSH 3900(30Usd)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1711" y="3970501"/>
              <a:ext cx="15794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KSH</a:t>
              </a:r>
            </a:p>
            <a:p>
              <a:r>
                <a:rPr lang="en-US" b="1" dirty="0">
                  <a:latin typeface="Arial" charset="0"/>
                  <a:cs typeface="Arial" charset="0"/>
                </a:rPr>
                <a:t> 3900(30 </a:t>
              </a:r>
              <a:r>
                <a:rPr lang="en-US" b="1" dirty="0" err="1">
                  <a:latin typeface="Arial" charset="0"/>
                  <a:cs typeface="Arial" charset="0"/>
                </a:rPr>
                <a:t>Usd</a:t>
              </a:r>
              <a:r>
                <a:rPr lang="en-US" b="1" dirty="0">
                  <a:latin typeface="Arial" charset="0"/>
                  <a:cs typeface="Arial" charset="0"/>
                </a:rPr>
                <a:t>)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498676" y="3973837"/>
              <a:ext cx="16743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KSH </a:t>
              </a:r>
            </a:p>
            <a:p>
              <a:r>
                <a:rPr lang="en-US" b="1" dirty="0">
                  <a:latin typeface="Arial" charset="0"/>
                  <a:cs typeface="Arial" charset="0"/>
                </a:rPr>
                <a:t>3900(30 </a:t>
              </a:r>
              <a:r>
                <a:rPr lang="en-US" b="1" dirty="0" err="1">
                  <a:latin typeface="Arial" charset="0"/>
                  <a:cs typeface="Arial" charset="0"/>
                </a:rPr>
                <a:t>Usd</a:t>
              </a:r>
              <a:r>
                <a:rPr lang="en-US" b="1" dirty="0">
                  <a:latin typeface="Arial" charset="0"/>
                  <a:cs typeface="Arial" charset="0"/>
                </a:rPr>
                <a:t>)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73023" y="3970501"/>
              <a:ext cx="14938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KSH 3900(30 </a:t>
              </a:r>
              <a:r>
                <a:rPr lang="en-US" b="1" dirty="0" err="1">
                  <a:latin typeface="Arial" charset="0"/>
                  <a:cs typeface="Arial" charset="0"/>
                </a:rPr>
                <a:t>Usd</a:t>
              </a:r>
              <a:r>
                <a:rPr lang="en-US" b="1" dirty="0">
                  <a:latin typeface="Arial" charset="0"/>
                  <a:cs typeface="Arial" charset="0"/>
                </a:rPr>
                <a:t>)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666173" y="3965134"/>
              <a:ext cx="149386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KSH 3900(30 </a:t>
              </a:r>
              <a:r>
                <a:rPr lang="en-US" b="1" dirty="0" err="1">
                  <a:latin typeface="Arial" charset="0"/>
                  <a:cs typeface="Arial" charset="0"/>
                </a:rPr>
                <a:t>Usd</a:t>
              </a:r>
              <a:r>
                <a:rPr lang="en-US" b="1" dirty="0">
                  <a:latin typeface="Arial" charset="0"/>
                  <a:cs typeface="Arial" charset="0"/>
                </a:rPr>
                <a:t>)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147534" y="3962371"/>
              <a:ext cx="13825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KSH 3900(30 </a:t>
              </a:r>
              <a:r>
                <a:rPr lang="en-US" b="1" dirty="0" err="1">
                  <a:latin typeface="Arial" charset="0"/>
                  <a:cs typeface="Arial" charset="0"/>
                </a:rPr>
                <a:t>Usd</a:t>
              </a:r>
              <a:r>
                <a:rPr lang="en-US" b="1" dirty="0">
                  <a:latin typeface="Arial" charset="0"/>
                  <a:cs typeface="Arial" charset="0"/>
                </a:rPr>
                <a:t>)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653897" y="3956206"/>
              <a:ext cx="13825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latin typeface="Arial" charset="0"/>
                  <a:cs typeface="Arial" charset="0"/>
                </a:rPr>
                <a:t>KSH 3900(30Usd)</a:t>
              </a:r>
              <a:endParaRPr lang="x-none" b="1" dirty="0">
                <a:latin typeface="Arial" charset="0"/>
                <a:cs typeface="Arial" charset="0"/>
              </a:endParaRPr>
            </a:p>
          </p:txBody>
        </p:sp>
        <p:grpSp>
          <p:nvGrpSpPr>
            <p:cNvPr id="52" name="Group 51"/>
            <p:cNvGrpSpPr/>
            <p:nvPr/>
          </p:nvGrpSpPr>
          <p:grpSpPr>
            <a:xfrm>
              <a:off x="578536" y="883395"/>
              <a:ext cx="2961906" cy="2156286"/>
              <a:chOff x="578535" y="883395"/>
              <a:chExt cx="3021915" cy="2156286"/>
            </a:xfrm>
          </p:grpSpPr>
          <p:sp>
            <p:nvSpPr>
              <p:cNvPr id="46" name="Freeform: Shape 45"/>
              <p:cNvSpPr/>
              <p:nvPr/>
            </p:nvSpPr>
            <p:spPr>
              <a:xfrm>
                <a:off x="578535" y="883395"/>
                <a:ext cx="3021915" cy="2156286"/>
              </a:xfrm>
              <a:custGeom>
                <a:avLst/>
                <a:gdLst>
                  <a:gd name="connsiteX0" fmla="*/ 0 w 3114675"/>
                  <a:gd name="connsiteY0" fmla="*/ 2193181 h 2193181"/>
                  <a:gd name="connsiteX1" fmla="*/ 2228850 w 3114675"/>
                  <a:gd name="connsiteY1" fmla="*/ 135781 h 2193181"/>
                  <a:gd name="connsiteX2" fmla="*/ 3114675 w 3114675"/>
                  <a:gd name="connsiteY2" fmla="*/ 364381 h 2193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114675" h="2193181">
                    <a:moveTo>
                      <a:pt x="0" y="2193181"/>
                    </a:moveTo>
                    <a:cubicBezTo>
                      <a:pt x="854869" y="1316881"/>
                      <a:pt x="1709738" y="440581"/>
                      <a:pt x="2228850" y="135781"/>
                    </a:cubicBezTo>
                    <a:cubicBezTo>
                      <a:pt x="2747962" y="-169019"/>
                      <a:pt x="2931318" y="97681"/>
                      <a:pt x="3114675" y="364381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 rot="19412921">
                <a:off x="643883" y="1346464"/>
                <a:ext cx="204827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latin typeface="Arial" charset="0"/>
                    <a:cs typeface="Arial" charset="0"/>
                  </a:rPr>
                  <a:t>1300 (10 </a:t>
                </a:r>
                <a:r>
                  <a:rPr lang="en-US" sz="2000" b="1" dirty="0" err="1">
                    <a:latin typeface="Arial" charset="0"/>
                    <a:cs typeface="Arial" charset="0"/>
                  </a:rPr>
                  <a:t>Usd</a:t>
                </a:r>
                <a:r>
                  <a:rPr lang="en-US" sz="2000" b="1" dirty="0">
                    <a:latin typeface="Arial" charset="0"/>
                    <a:cs typeface="Arial" charset="0"/>
                  </a:rPr>
                  <a:t>)</a:t>
                </a:r>
                <a:endParaRPr lang="x-none" sz="2000" b="1" dirty="0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2501751" y="1294413"/>
              <a:ext cx="584775" cy="1930304"/>
              <a:chOff x="2501751" y="1294413"/>
              <a:chExt cx="584775" cy="1930304"/>
            </a:xfrm>
          </p:grpSpPr>
          <p:sp>
            <p:nvSpPr>
              <p:cNvPr id="70" name="Arrow: Up 69"/>
              <p:cNvSpPr/>
              <p:nvPr/>
            </p:nvSpPr>
            <p:spPr>
              <a:xfrm rot="2234202">
                <a:off x="2938582" y="1294413"/>
                <a:ext cx="100202" cy="1930304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 rot="18333858">
                <a:off x="2128524" y="1869255"/>
                <a:ext cx="133123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charset="0"/>
                    <a:cs typeface="Arial" charset="0"/>
                  </a:rPr>
                  <a:t>1300(10 </a:t>
                </a:r>
                <a:r>
                  <a:rPr lang="en-US" sz="1600" b="1" dirty="0" err="1">
                    <a:latin typeface="Arial" charset="0"/>
                    <a:cs typeface="Arial" charset="0"/>
                  </a:rPr>
                  <a:t>usd</a:t>
                </a:r>
                <a:r>
                  <a:rPr lang="en-US" sz="1600" b="1" dirty="0">
                    <a:latin typeface="Arial" charset="0"/>
                    <a:cs typeface="Arial" charset="0"/>
                  </a:rPr>
                  <a:t>)</a:t>
                </a:r>
                <a:endParaRPr lang="x-none" sz="1600" b="1" dirty="0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3417859" y="1297545"/>
              <a:ext cx="646331" cy="1723382"/>
              <a:chOff x="3417859" y="1297545"/>
              <a:chExt cx="646331" cy="1723382"/>
            </a:xfrm>
          </p:grpSpPr>
          <p:sp>
            <p:nvSpPr>
              <p:cNvPr id="71" name="Arrow: Up 70"/>
              <p:cNvSpPr/>
              <p:nvPr/>
            </p:nvSpPr>
            <p:spPr>
              <a:xfrm rot="333603">
                <a:off x="3839695" y="1535901"/>
                <a:ext cx="151950" cy="1485026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dirty="0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 rot="17229118">
                <a:off x="2978487" y="1736917"/>
                <a:ext cx="152507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charset="0"/>
                    <a:cs typeface="Arial" charset="0"/>
                  </a:rPr>
                  <a:t>1300(10 </a:t>
                </a:r>
                <a:r>
                  <a:rPr lang="en-US" b="1" dirty="0" err="1">
                    <a:latin typeface="Arial" charset="0"/>
                    <a:cs typeface="Arial" charset="0"/>
                  </a:rPr>
                  <a:t>usd</a:t>
                </a:r>
                <a:r>
                  <a:rPr lang="en-US" b="1" dirty="0">
                    <a:latin typeface="Arial" charset="0"/>
                    <a:cs typeface="Arial" charset="0"/>
                  </a:rPr>
                  <a:t>)</a:t>
                </a:r>
                <a:endParaRPr lang="x-none" b="1" dirty="0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90" name="Group 89"/>
            <p:cNvGrpSpPr/>
            <p:nvPr/>
          </p:nvGrpSpPr>
          <p:grpSpPr>
            <a:xfrm>
              <a:off x="4492096" y="1470609"/>
              <a:ext cx="646331" cy="1535468"/>
              <a:chOff x="4492096" y="1470609"/>
              <a:chExt cx="646331" cy="1535468"/>
            </a:xfrm>
          </p:grpSpPr>
          <p:sp>
            <p:nvSpPr>
              <p:cNvPr id="73" name="Arrow: Up 72"/>
              <p:cNvSpPr/>
              <p:nvPr/>
            </p:nvSpPr>
            <p:spPr>
              <a:xfrm rot="20756259" flipH="1">
                <a:off x="4932665" y="1470609"/>
                <a:ext cx="141463" cy="1535468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 rot="16562919">
                <a:off x="4149647" y="1922521"/>
                <a:ext cx="1331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charset="0"/>
                    <a:cs typeface="Arial" charset="0"/>
                  </a:rPr>
                  <a:t>1300(10 </a:t>
                </a:r>
                <a:r>
                  <a:rPr lang="en-US" b="1" dirty="0" err="1">
                    <a:latin typeface="Arial" charset="0"/>
                    <a:cs typeface="Arial" charset="0"/>
                  </a:rPr>
                  <a:t>usd</a:t>
                </a:r>
                <a:r>
                  <a:rPr lang="en-US" b="1" dirty="0">
                    <a:latin typeface="Arial" charset="0"/>
                    <a:cs typeface="Arial" charset="0"/>
                  </a:rPr>
                  <a:t>)</a:t>
                </a:r>
                <a:endParaRPr lang="x-none" b="1" dirty="0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5370883" y="1304938"/>
              <a:ext cx="1331230" cy="1955009"/>
              <a:chOff x="5370883" y="1304938"/>
              <a:chExt cx="1331230" cy="1955009"/>
            </a:xfrm>
          </p:grpSpPr>
          <p:sp>
            <p:nvSpPr>
              <p:cNvPr id="80" name="Arrow: Up 79"/>
              <p:cNvSpPr/>
              <p:nvPr/>
            </p:nvSpPr>
            <p:spPr>
              <a:xfrm rot="19222114" flipH="1">
                <a:off x="5801149" y="1304938"/>
                <a:ext cx="147747" cy="1955009"/>
              </a:xfrm>
              <a:prstGeom prst="up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 rot="18987940">
                <a:off x="5370883" y="1998508"/>
                <a:ext cx="133123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>
                    <a:latin typeface="Arial" charset="0"/>
                    <a:cs typeface="Arial" charset="0"/>
                  </a:rPr>
                  <a:t>1300 (10usd)</a:t>
                </a:r>
                <a:endParaRPr lang="x-none" sz="1600" b="1" dirty="0">
                  <a:latin typeface="Arial" charset="0"/>
                  <a:cs typeface="Arial" charset="0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5395960" y="1041029"/>
              <a:ext cx="3451569" cy="1864096"/>
              <a:chOff x="5395960" y="1041029"/>
              <a:chExt cx="3451569" cy="1864096"/>
            </a:xfrm>
          </p:grpSpPr>
          <p:sp>
            <p:nvSpPr>
              <p:cNvPr id="82" name="Freeform: Shape 81"/>
              <p:cNvSpPr/>
              <p:nvPr/>
            </p:nvSpPr>
            <p:spPr>
              <a:xfrm>
                <a:off x="5395960" y="1041029"/>
                <a:ext cx="2833826" cy="1864096"/>
              </a:xfrm>
              <a:custGeom>
                <a:avLst/>
                <a:gdLst>
                  <a:gd name="connsiteX0" fmla="*/ 3000187 w 3000373"/>
                  <a:gd name="connsiteY0" fmla="*/ 1864096 h 1864096"/>
                  <a:gd name="connsiteX1" fmla="*/ 2542987 w 3000373"/>
                  <a:gd name="connsiteY1" fmla="*/ 130546 h 1864096"/>
                  <a:gd name="connsiteX2" fmla="*/ 237937 w 3000373"/>
                  <a:gd name="connsiteY2" fmla="*/ 121021 h 1864096"/>
                  <a:gd name="connsiteX3" fmla="*/ 190312 w 3000373"/>
                  <a:gd name="connsiteY3" fmla="*/ 101971 h 186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000373" h="1864096">
                    <a:moveTo>
                      <a:pt x="3000187" y="1864096"/>
                    </a:moveTo>
                    <a:cubicBezTo>
                      <a:pt x="3001774" y="1142577"/>
                      <a:pt x="3003362" y="421058"/>
                      <a:pt x="2542987" y="130546"/>
                    </a:cubicBezTo>
                    <a:cubicBezTo>
                      <a:pt x="2082612" y="-159966"/>
                      <a:pt x="630049" y="125783"/>
                      <a:pt x="237937" y="121021"/>
                    </a:cubicBezTo>
                    <a:cubicBezTo>
                      <a:pt x="-154175" y="116259"/>
                      <a:pt x="18068" y="109115"/>
                      <a:pt x="190312" y="101971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 rot="20642991">
                <a:off x="7516299" y="1612379"/>
                <a:ext cx="13312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Arial" charset="0"/>
                    <a:cs typeface="Arial" charset="0"/>
                  </a:rPr>
                  <a:t>1300(10Usd)</a:t>
                </a:r>
                <a:endParaRPr lang="x-none" b="1" dirty="0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3" name="Rectangle 22"/>
            <p:cNvSpPr/>
            <p:nvPr/>
          </p:nvSpPr>
          <p:spPr>
            <a:xfrm>
              <a:off x="108374" y="4803998"/>
              <a:ext cx="8928122" cy="26396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0" y="-17026"/>
            <a:ext cx="9036496" cy="74384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 b="1">
                <a:solidFill>
                  <a:schemeClr val="lt1"/>
                </a:solidFill>
                <a:latin typeface="Arial Black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FULL BODY SCANNING BONUS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71550"/>
            <a:ext cx="7783830" cy="45028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/>
          <p:nvPr/>
        </p:nvSpPr>
        <p:spPr>
          <a:xfrm>
            <a:off x="7828" y="934"/>
            <a:ext cx="9136171" cy="41057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 b="1">
                <a:solidFill>
                  <a:schemeClr val="lt1"/>
                </a:solidFill>
                <a:latin typeface="Arial Black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4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RETAIL BONUS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1028" name="Picture 4" descr="C:\Users\ADMIN\Downloads\IMG-20260629-WA01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03" y="411510"/>
            <a:ext cx="9167602" cy="473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760172" y="3039680"/>
            <a:ext cx="874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PH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 flipH="1">
            <a:off x="1312691" y="3364955"/>
            <a:ext cx="40479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PH" sz="1350" b="1" dirty="0">
              <a:highlight>
                <a:srgbClr val="FFFF00"/>
              </a:highlight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215744" y="4390042"/>
            <a:ext cx="184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PH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Title 1"/>
          <p:cNvSpPr txBox="1"/>
          <p:nvPr/>
        </p:nvSpPr>
        <p:spPr>
          <a:xfrm>
            <a:off x="0" y="-17026"/>
            <a:ext cx="9036496" cy="743847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 b="1">
                <a:solidFill>
                  <a:schemeClr val="lt1"/>
                </a:solidFill>
                <a:latin typeface="Arial Black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2.MONTHLY PAYMENTS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15087" y="915566"/>
            <a:ext cx="72728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A. SALES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BONUS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  <a:p>
            <a:pPr marL="342900" indent="-342900">
              <a:buFont typeface="+mj-lt"/>
              <a:buAutoNum type="alphaLcPeriod"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  <a:p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B. TEAM DEVELOPMENT BONUS</a:t>
            </a:r>
          </a:p>
          <a:p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  <a:cs typeface="Arial" charset="0"/>
            </a:endParaRPr>
          </a:p>
          <a:p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  <a:cs typeface="Arial" charset="0"/>
              </a:rPr>
              <a:t>C. CASH AWARDS AMONG OTHER BONUSES </a:t>
            </a:r>
          </a:p>
          <a:p>
            <a:endParaRPr lang="en-US" sz="2800" b="1" dirty="0">
              <a:latin typeface="Arial" charset="0"/>
              <a:cs typeface="Arial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2471" y="4756310"/>
            <a:ext cx="9029993" cy="3871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hidden="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338" y="1050518"/>
            <a:ext cx="3890019" cy="2304256"/>
          </a:xfrm>
          <a:prstGeom prst="rect">
            <a:avLst/>
          </a:prstGeom>
        </p:spPr>
      </p:pic>
      <p:sp>
        <p:nvSpPr>
          <p:cNvPr id="10" name="TextBox 9" hidden="1"/>
          <p:cNvSpPr txBox="1"/>
          <p:nvPr/>
        </p:nvSpPr>
        <p:spPr>
          <a:xfrm>
            <a:off x="4543939" y="3639562"/>
            <a:ext cx="5381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>
                <a:latin typeface="Arial" charset="0"/>
                <a:cs typeface="Arial" charset="0"/>
              </a:rPr>
              <a:t>KANUNI YA MALIPO</a:t>
            </a:r>
          </a:p>
          <a:p>
            <a:pPr algn="ctr"/>
            <a:r>
              <a:rPr lang="en-US" b="1" dirty="0">
                <a:latin typeface="Arial" charset="0"/>
                <a:cs typeface="Arial" charset="0"/>
              </a:rPr>
              <a:t>  PV X % X 2200(</a:t>
            </a:r>
            <a:r>
              <a:rPr lang="en-US" b="1" dirty="0">
                <a:solidFill>
                  <a:schemeClr val="bg1"/>
                </a:solidFill>
                <a:latin typeface="Arial" charset="0"/>
                <a:cs typeface="Arial" charset="0"/>
              </a:rPr>
              <a:t>1USD</a:t>
            </a:r>
            <a:r>
              <a:rPr lang="en-US" b="1" dirty="0">
                <a:latin typeface="Arial" charset="0"/>
                <a:cs typeface="Arial" charset="0"/>
              </a:rPr>
              <a:t>)</a:t>
            </a:r>
          </a:p>
          <a:p>
            <a:pPr algn="ctr"/>
            <a:r>
              <a:rPr lang="en-US" b="1" dirty="0" err="1">
                <a:latin typeface="Arial" charset="0"/>
                <a:cs typeface="Arial" charset="0"/>
              </a:rPr>
              <a:t>Mf</a:t>
            </a:r>
            <a:r>
              <a:rPr lang="en-US" b="1" dirty="0">
                <a:latin typeface="Arial" charset="0"/>
                <a:cs typeface="Arial" charset="0"/>
              </a:rPr>
              <a:t>. 1500 x 26% x 2200 = 858,000</a:t>
            </a:r>
            <a:endParaRPr lang="x-none" b="1" dirty="0">
              <a:latin typeface="Arial" charset="0"/>
              <a:cs typeface="Arial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5068" y="20538"/>
            <a:ext cx="9036496" cy="5143500"/>
            <a:chOff x="135068" y="0"/>
            <a:chExt cx="9036496" cy="5143500"/>
          </a:xfrm>
        </p:grpSpPr>
        <p:sp>
          <p:nvSpPr>
            <p:cNvPr id="55" name="TextBox 54"/>
            <p:cNvSpPr txBox="1"/>
            <p:nvPr/>
          </p:nvSpPr>
          <p:spPr>
            <a:xfrm flipH="1">
              <a:off x="1312691" y="3364955"/>
              <a:ext cx="404792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PH" sz="135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ighlight>
                  <a:srgbClr val="FFFF00"/>
                </a:highlight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215744" y="4390042"/>
              <a:ext cx="18473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en-PH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endParaRPr>
            </a:p>
          </p:txBody>
        </p:sp>
        <p:sp>
          <p:nvSpPr>
            <p:cNvPr id="21" name="Title 1"/>
            <p:cNvSpPr txBox="1"/>
            <p:nvPr/>
          </p:nvSpPr>
          <p:spPr>
            <a:xfrm>
              <a:off x="135068" y="0"/>
              <a:ext cx="9036496" cy="843558"/>
            </a:xfrm>
            <a:prstGeom prst="round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algn="ctr">
                <a:spcBef>
                  <a:spcPct val="0"/>
                </a:spcBef>
                <a:buNone/>
                <a:defRPr sz="3200" b="1">
                  <a:solidFill>
                    <a:schemeClr val="lt1"/>
                  </a:solidFill>
                  <a:latin typeface="Arial Black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5400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SALES </a:t>
              </a:r>
              <a:r>
                <a:rPr lang="en-US" sz="5400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BONUS</a:t>
              </a:r>
              <a:endParaRPr lang="en-US" sz="5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51733" y="2326123"/>
              <a:ext cx="7956376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EXAMPLE </a:t>
              </a:r>
            </a:p>
            <a:p>
              <a:r>
                <a:rPr lang="en-US" sz="4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 </a:t>
              </a:r>
              <a:r>
                <a:rPr lang="en-US" sz="4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(1000PV </a:t>
              </a:r>
              <a:r>
                <a:rPr lang="en-US" sz="4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x 26% x </a:t>
              </a:r>
              <a:r>
                <a:rPr lang="en-US" sz="4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130) = </a:t>
              </a:r>
              <a:r>
                <a:rPr lang="en-US" sz="4000" b="1" dirty="0" err="1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Ksh</a:t>
              </a:r>
              <a:r>
                <a:rPr lang="en-US" sz="40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 33,800</a:t>
              </a:r>
              <a:endParaRPr lang="en-US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  <a:cs typeface="Arial" charset="0"/>
              </a:endParaRPr>
            </a:p>
            <a:p>
              <a:r>
                <a:rPr lang="en-US" sz="4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charset="0"/>
                  <a:cs typeface="Arial" charset="0"/>
                </a:rPr>
                <a:t>(260 USD)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3157" y="1309799"/>
              <a:ext cx="83753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Sales bonus is the amount of points done, multiplied by the percentage of your sales  </a:t>
              </a:r>
            </a:p>
            <a:p>
              <a:r>
                <a:rPr lang="en-US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Bonus Level then multiplied by </a:t>
              </a:r>
              <a:r>
                <a:rPr lang="en-US" sz="2000" b="1" dirty="0" err="1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ksh</a:t>
              </a:r>
              <a:r>
                <a:rPr lang="en-US" sz="20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. 130 </a:t>
              </a:r>
            </a:p>
          </p:txBody>
        </p:sp>
        <p:sp>
          <p:nvSpPr>
            <p:cNvPr id="2" name="Arrow: Down 1"/>
            <p:cNvSpPr/>
            <p:nvPr/>
          </p:nvSpPr>
          <p:spPr>
            <a:xfrm>
              <a:off x="2987824" y="2326123"/>
              <a:ext cx="484632" cy="592363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35068" y="4728596"/>
              <a:ext cx="8901428" cy="41490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rol 1"/>
          <p:cNvSpPr/>
          <p:nvPr/>
        </p:nvSpPr>
        <p:spPr bwMode="auto">
          <a:xfrm>
            <a:off x="9818351" y="3759530"/>
            <a:ext cx="431800" cy="5166563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25400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4554"/>
            <a:ext cx="9144000" cy="530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/>
          <p:cNvGrpSpPr/>
          <p:nvPr/>
        </p:nvGrpSpPr>
        <p:grpSpPr>
          <a:xfrm>
            <a:off x="-40022" y="4490749"/>
            <a:ext cx="9211010" cy="913883"/>
            <a:chOff x="-40022" y="4490749"/>
            <a:chExt cx="9211010" cy="913883"/>
          </a:xfrm>
        </p:grpSpPr>
        <p:sp>
          <p:nvSpPr>
            <p:cNvPr id="23" name="TextBox 22"/>
            <p:cNvSpPr txBox="1"/>
            <p:nvPr/>
          </p:nvSpPr>
          <p:spPr>
            <a:xfrm>
              <a:off x="-40022" y="4582908"/>
              <a:ext cx="15472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charset="0"/>
                  <a:cs typeface="Arial" charset="0"/>
                </a:rPr>
                <a:t>KSH 33,800</a:t>
              </a:r>
            </a:p>
            <a:p>
              <a:r>
                <a:rPr lang="en-US" sz="1600" b="1" dirty="0">
                  <a:latin typeface="Arial" charset="0"/>
                  <a:cs typeface="Arial" charset="0"/>
                </a:rPr>
                <a:t>(260Usd)</a:t>
              </a:r>
              <a:endParaRPr lang="x-none" sz="1600" b="1" dirty="0">
                <a:latin typeface="Arial" charset="0"/>
                <a:cs typeface="Arial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507090" y="4594633"/>
              <a:ext cx="15472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charset="0"/>
                  <a:cs typeface="Arial" charset="0"/>
                </a:rPr>
                <a:t>KSH33,800</a:t>
              </a:r>
            </a:p>
            <a:p>
              <a:r>
                <a:rPr lang="en-US" sz="1600" b="1" dirty="0">
                  <a:latin typeface="Arial" charset="0"/>
                  <a:cs typeface="Arial" charset="0"/>
                </a:rPr>
                <a:t>(260Usd)</a:t>
              </a:r>
              <a:endParaRPr lang="x-none" sz="1600" b="1" dirty="0">
                <a:latin typeface="Arial" charset="0"/>
                <a:cs typeface="Arial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970971" y="4573635"/>
              <a:ext cx="15472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charset="0"/>
                  <a:cs typeface="Arial" charset="0"/>
                </a:rPr>
                <a:t>KSH 33,800</a:t>
              </a:r>
            </a:p>
            <a:p>
              <a:r>
                <a:rPr lang="en-US" sz="1600" b="1" dirty="0">
                  <a:latin typeface="Arial" charset="0"/>
                  <a:cs typeface="Arial" charset="0"/>
                </a:rPr>
                <a:t>(260 </a:t>
              </a:r>
              <a:r>
                <a:rPr lang="en-US" sz="1600" b="1" dirty="0" err="1">
                  <a:latin typeface="Arial" charset="0"/>
                  <a:cs typeface="Arial" charset="0"/>
                </a:rPr>
                <a:t>Usd</a:t>
              </a:r>
              <a:r>
                <a:rPr lang="en-US" sz="1600" b="1" dirty="0">
                  <a:latin typeface="Arial" charset="0"/>
                  <a:cs typeface="Arial" charset="0"/>
                </a:rPr>
                <a:t>)</a:t>
              </a:r>
            </a:p>
            <a:p>
              <a:endParaRPr lang="x-none" sz="1600" b="1" dirty="0">
                <a:latin typeface="Arial" charset="0"/>
                <a:cs typeface="Arial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650304" y="4551527"/>
              <a:ext cx="15472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charset="0"/>
                  <a:cs typeface="Arial" charset="0"/>
                </a:rPr>
                <a:t>KSH 33,800</a:t>
              </a:r>
            </a:p>
            <a:p>
              <a:r>
                <a:rPr lang="en-US" sz="1600" b="1" dirty="0">
                  <a:latin typeface="Arial" charset="0"/>
                  <a:cs typeface="Arial" charset="0"/>
                </a:rPr>
                <a:t>(260 </a:t>
              </a:r>
              <a:r>
                <a:rPr lang="en-US" sz="1600" b="1" dirty="0" err="1">
                  <a:latin typeface="Arial" charset="0"/>
                  <a:cs typeface="Arial" charset="0"/>
                </a:rPr>
                <a:t>Usd</a:t>
              </a:r>
              <a:r>
                <a:rPr lang="en-US" sz="1600" b="1" dirty="0">
                  <a:latin typeface="Arial" charset="0"/>
                  <a:cs typeface="Arial" charset="0"/>
                </a:rPr>
                <a:t>)</a:t>
              </a:r>
              <a:endParaRPr lang="x-none" sz="1600" b="1" dirty="0">
                <a:latin typeface="Arial" charset="0"/>
                <a:cs typeface="Arial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25036" y="4511021"/>
              <a:ext cx="15472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charset="0"/>
                  <a:cs typeface="Arial" charset="0"/>
                </a:rPr>
                <a:t>KSH 33,800</a:t>
              </a:r>
            </a:p>
            <a:p>
              <a:r>
                <a:rPr lang="en-US" sz="1600" b="1" dirty="0">
                  <a:latin typeface="Arial" charset="0"/>
                  <a:cs typeface="Arial" charset="0"/>
                </a:rPr>
                <a:t>(260 </a:t>
              </a:r>
              <a:r>
                <a:rPr lang="en-US" sz="1600" b="1" dirty="0" err="1">
                  <a:latin typeface="Arial" charset="0"/>
                  <a:cs typeface="Arial" charset="0"/>
                </a:rPr>
                <a:t>Usd</a:t>
              </a:r>
              <a:r>
                <a:rPr lang="en-US" sz="1600" b="1" dirty="0">
                  <a:latin typeface="Arial" charset="0"/>
                  <a:cs typeface="Arial" charset="0"/>
                </a:rPr>
                <a:t>)</a:t>
              </a:r>
              <a:endParaRPr lang="x-none" sz="1600" b="1" dirty="0">
                <a:latin typeface="Arial" charset="0"/>
                <a:cs typeface="Arial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623711" y="4490749"/>
              <a:ext cx="15472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latin typeface="Arial" charset="0"/>
                  <a:cs typeface="Arial" charset="0"/>
                </a:rPr>
                <a:t>KSH 33,800</a:t>
              </a:r>
            </a:p>
            <a:p>
              <a:r>
                <a:rPr lang="en-US" sz="1600" b="1" dirty="0">
                  <a:latin typeface="Arial" charset="0"/>
                  <a:cs typeface="Arial" charset="0"/>
                </a:rPr>
                <a:t>(260Usd)</a:t>
              </a:r>
              <a:endParaRPr lang="x-none" sz="1600" b="1" dirty="0">
                <a:latin typeface="Arial" charset="0"/>
                <a:cs typeface="Arial" charset="0"/>
              </a:endParaRPr>
            </a:p>
          </p:txBody>
        </p:sp>
      </p:grpSp>
      <p:sp>
        <p:nvSpPr>
          <p:cNvPr id="37" name="Rectangle 36" hidden="1"/>
          <p:cNvSpPr/>
          <p:nvPr/>
        </p:nvSpPr>
        <p:spPr>
          <a:xfrm>
            <a:off x="-35801" y="-206517"/>
            <a:ext cx="9182846" cy="5166560"/>
          </a:xfrm>
          <a:prstGeom prst="rect">
            <a:avLst/>
          </a:prstGeom>
          <a:gradFill>
            <a:gsLst>
              <a:gs pos="72000">
                <a:schemeClr val="bg1"/>
              </a:gs>
              <a:gs pos="84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760172" y="3039680"/>
            <a:ext cx="8748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PH" sz="1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262651" y="4387975"/>
            <a:ext cx="140412" cy="283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PH" sz="16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Title 1"/>
          <p:cNvSpPr txBox="1"/>
          <p:nvPr/>
        </p:nvSpPr>
        <p:spPr>
          <a:xfrm>
            <a:off x="0" y="-17026"/>
            <a:ext cx="9036496" cy="74384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3200" b="1">
                <a:solidFill>
                  <a:schemeClr val="lt1"/>
                </a:solidFill>
                <a:latin typeface="Arial Black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DEVELOPMENT BONUS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1691680" y="2741786"/>
            <a:ext cx="1076798" cy="1117255"/>
            <a:chOff x="1691680" y="2741786"/>
            <a:chExt cx="1076798" cy="1117255"/>
          </a:xfrm>
        </p:grpSpPr>
        <p:sp>
          <p:nvSpPr>
            <p:cNvPr id="31" name="Oval 30"/>
            <p:cNvSpPr/>
            <p:nvPr/>
          </p:nvSpPr>
          <p:spPr>
            <a:xfrm rot="16200000">
              <a:off x="1702207" y="2997689"/>
              <a:ext cx="862287" cy="86041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cxnSp>
          <p:nvCxnSpPr>
            <p:cNvPr id="38" name="Straight Connector 37"/>
            <p:cNvCxnSpPr>
              <a:stCxn id="31" idx="6"/>
            </p:cNvCxnSpPr>
            <p:nvPr/>
          </p:nvCxnSpPr>
          <p:spPr>
            <a:xfrm flipV="1">
              <a:off x="2133351" y="2741786"/>
              <a:ext cx="0" cy="25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1691680" y="3228965"/>
              <a:ext cx="1076798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PENDO</a:t>
              </a:r>
              <a:endParaRPr lang="x-none" sz="17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239319" y="2710234"/>
            <a:ext cx="971390" cy="1117254"/>
            <a:chOff x="3239319" y="2710234"/>
            <a:chExt cx="971390" cy="1117254"/>
          </a:xfrm>
        </p:grpSpPr>
        <p:sp>
          <p:nvSpPr>
            <p:cNvPr id="39" name="Oval 38"/>
            <p:cNvSpPr/>
            <p:nvPr/>
          </p:nvSpPr>
          <p:spPr>
            <a:xfrm rot="16200000">
              <a:off x="3281138" y="2924636"/>
              <a:ext cx="862285" cy="94341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cxnSp>
          <p:nvCxnSpPr>
            <p:cNvPr id="40" name="Straight Connector 39"/>
            <p:cNvCxnSpPr>
              <a:stCxn id="39" idx="6"/>
            </p:cNvCxnSpPr>
            <p:nvPr/>
          </p:nvCxnSpPr>
          <p:spPr>
            <a:xfrm flipV="1">
              <a:off x="3712281" y="2710234"/>
              <a:ext cx="0" cy="25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3239319" y="3249170"/>
              <a:ext cx="971390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FATMA</a:t>
              </a:r>
              <a:endParaRPr lang="x-none" sz="17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880849" y="2710233"/>
            <a:ext cx="1000806" cy="1117254"/>
            <a:chOff x="4880849" y="2710233"/>
            <a:chExt cx="1000806" cy="1117254"/>
          </a:xfrm>
        </p:grpSpPr>
        <p:cxnSp>
          <p:nvCxnSpPr>
            <p:cNvPr id="62" name="Straight Connector 61"/>
            <p:cNvCxnSpPr>
              <a:stCxn id="61" idx="6"/>
            </p:cNvCxnSpPr>
            <p:nvPr/>
          </p:nvCxnSpPr>
          <p:spPr>
            <a:xfrm flipV="1">
              <a:off x="5352559" y="2710233"/>
              <a:ext cx="0" cy="254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Oval 60"/>
            <p:cNvSpPr/>
            <p:nvPr/>
          </p:nvSpPr>
          <p:spPr>
            <a:xfrm rot="16200000">
              <a:off x="4921416" y="2924635"/>
              <a:ext cx="862285" cy="94341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910265" y="3258494"/>
              <a:ext cx="971390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JOHN</a:t>
              </a:r>
              <a:endParaRPr lang="x-none" sz="17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289268" y="2679762"/>
            <a:ext cx="1035261" cy="1158142"/>
            <a:chOff x="6289268" y="2679762"/>
            <a:chExt cx="1035261" cy="1158142"/>
          </a:xfrm>
        </p:grpSpPr>
        <p:cxnSp>
          <p:nvCxnSpPr>
            <p:cNvPr id="65" name="Straight Connector 64"/>
            <p:cNvCxnSpPr>
              <a:stCxn id="64" idx="6"/>
            </p:cNvCxnSpPr>
            <p:nvPr/>
          </p:nvCxnSpPr>
          <p:spPr>
            <a:xfrm flipV="1">
              <a:off x="6760978" y="2679762"/>
              <a:ext cx="13985" cy="2958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>
            <a:xfrm rot="16200000">
              <a:off x="6329835" y="2935052"/>
              <a:ext cx="862285" cy="943419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353139" y="3249170"/>
              <a:ext cx="971390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ROSE</a:t>
              </a:r>
              <a:endParaRPr lang="x-none" sz="17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7744258" y="2710233"/>
            <a:ext cx="995802" cy="1127671"/>
            <a:chOff x="7744258" y="2710233"/>
            <a:chExt cx="995802" cy="1127671"/>
          </a:xfrm>
        </p:grpSpPr>
        <p:sp>
          <p:nvSpPr>
            <p:cNvPr id="66" name="Oval 65"/>
            <p:cNvSpPr/>
            <p:nvPr/>
          </p:nvSpPr>
          <p:spPr>
            <a:xfrm rot="16200000">
              <a:off x="7773807" y="2884396"/>
              <a:ext cx="923959" cy="98305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cxnSp>
          <p:nvCxnSpPr>
            <p:cNvPr id="67" name="Straight Connector 66"/>
            <p:cNvCxnSpPr>
              <a:stCxn id="66" idx="6"/>
            </p:cNvCxnSpPr>
            <p:nvPr/>
          </p:nvCxnSpPr>
          <p:spPr>
            <a:xfrm flipV="1">
              <a:off x="8235787" y="2710233"/>
              <a:ext cx="0" cy="20371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7768670" y="3258104"/>
              <a:ext cx="971390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NEEMA</a:t>
              </a:r>
              <a:endParaRPr lang="x-none" sz="17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74" name="TextBox 73"/>
          <p:cNvSpPr txBox="1"/>
          <p:nvPr/>
        </p:nvSpPr>
        <p:spPr>
          <a:xfrm>
            <a:off x="93057" y="393875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1,000 PV</a:t>
            </a:r>
            <a:endParaRPr lang="x-none" b="1" dirty="0">
              <a:latin typeface="Arial" charset="0"/>
              <a:cs typeface="Arial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83937" y="1532034"/>
            <a:ext cx="8528523" cy="2295455"/>
            <a:chOff x="183937" y="1532034"/>
            <a:chExt cx="8528523" cy="2295455"/>
          </a:xfrm>
        </p:grpSpPr>
        <p:grpSp>
          <p:nvGrpSpPr>
            <p:cNvPr id="18" name="Group 17"/>
            <p:cNvGrpSpPr/>
            <p:nvPr/>
          </p:nvGrpSpPr>
          <p:grpSpPr>
            <a:xfrm rot="16200000">
              <a:off x="19908" y="2874263"/>
              <a:ext cx="1117255" cy="789197"/>
              <a:chOff x="5393144" y="748667"/>
              <a:chExt cx="946632" cy="694170"/>
            </a:xfrm>
          </p:grpSpPr>
          <p:sp>
            <p:nvSpPr>
              <p:cNvPr id="19" name="Oval 18"/>
              <p:cNvSpPr/>
              <p:nvPr/>
            </p:nvSpPr>
            <p:spPr>
              <a:xfrm>
                <a:off x="5393144" y="748666"/>
                <a:ext cx="664308" cy="694170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endParaRPr>
              </a:p>
            </p:txBody>
          </p:sp>
          <p:cxnSp>
            <p:nvCxnSpPr>
              <p:cNvPr id="22" name="Straight Connector 21"/>
              <p:cNvCxnSpPr>
                <a:stCxn id="19" idx="6"/>
              </p:cNvCxnSpPr>
              <p:nvPr/>
            </p:nvCxnSpPr>
            <p:spPr>
              <a:xfrm flipV="1">
                <a:off x="6057453" y="1083726"/>
                <a:ext cx="282322" cy="1202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9"/>
            <p:cNvSpPr txBox="1"/>
            <p:nvPr/>
          </p:nvSpPr>
          <p:spPr>
            <a:xfrm>
              <a:off x="197568" y="3275569"/>
              <a:ext cx="845615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ANNA </a:t>
              </a:r>
              <a:endParaRPr lang="x-none" sz="17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431540" y="1532034"/>
              <a:ext cx="8280920" cy="1154118"/>
              <a:chOff x="431540" y="1532034"/>
              <a:chExt cx="8280920" cy="1154118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4427984" y="1532034"/>
                <a:ext cx="72008" cy="111172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31540" y="2614144"/>
                <a:ext cx="8280920" cy="7200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 dirty="0"/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678394" y="3938756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1,000 PV</a:t>
            </a:r>
            <a:endParaRPr lang="x-none" b="1" dirty="0">
              <a:latin typeface="Arial" charset="0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78587" y="3938756"/>
            <a:ext cx="1133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1,000PV</a:t>
            </a:r>
            <a:endParaRPr lang="x-none" b="1" dirty="0"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18865" y="393611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1,000 PV</a:t>
            </a:r>
            <a:endParaRPr lang="x-none" b="1" dirty="0">
              <a:latin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89268" y="393611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1,000 PV</a:t>
            </a:r>
            <a:endParaRPr lang="x-none" b="1" dirty="0"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68670" y="3939294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1,000 PV</a:t>
            </a:r>
            <a:endParaRPr lang="x-none" b="1" dirty="0">
              <a:latin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44343" y="1462152"/>
            <a:ext cx="106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1,500PV</a:t>
            </a:r>
            <a:endParaRPr lang="x-none" b="1" dirty="0">
              <a:latin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114" y="1620317"/>
            <a:ext cx="2217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1500PV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1" y="1246707"/>
            <a:ext cx="322782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Arial" charset="0"/>
                <a:cs typeface="Arial" charset="0"/>
              </a:rPr>
              <a:t>JUMLA YA MAUZO BINAFSI NA TEAM</a:t>
            </a:r>
            <a:endParaRPr lang="x-none" sz="1300" b="1" dirty="0">
              <a:latin typeface="Arial" charset="0"/>
              <a:cs typeface="Arial" charset="0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171032" y="4205444"/>
            <a:ext cx="8674977" cy="454582"/>
            <a:chOff x="171032" y="4205444"/>
            <a:chExt cx="8674977" cy="454582"/>
          </a:xfrm>
        </p:grpSpPr>
        <p:sp>
          <p:nvSpPr>
            <p:cNvPr id="11" name="TextBox 10"/>
            <p:cNvSpPr txBox="1"/>
            <p:nvPr/>
          </p:nvSpPr>
          <p:spPr>
            <a:xfrm>
              <a:off x="171032" y="4260832"/>
              <a:ext cx="986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 / 26%</a:t>
              </a:r>
              <a:endParaRPr lang="x-none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49191" y="4290694"/>
              <a:ext cx="986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 / 26%</a:t>
              </a:r>
              <a:endParaRPr lang="x-none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84639" y="4260832"/>
              <a:ext cx="986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 / 26%</a:t>
              </a:r>
              <a:endParaRPr lang="x-none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904264" y="4243820"/>
              <a:ext cx="986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 / 26%</a:t>
              </a:r>
              <a:endParaRPr lang="x-none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398490" y="4205444"/>
              <a:ext cx="986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 / 26%</a:t>
              </a:r>
              <a:endParaRPr lang="x-none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859883" y="4213322"/>
              <a:ext cx="9861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 / 26%</a:t>
              </a:r>
              <a:endParaRPr lang="x-none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3183730" y="1574448"/>
            <a:ext cx="1082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Arial" charset="0"/>
                <a:cs typeface="Arial" charset="0"/>
              </a:rPr>
              <a:t>4%</a:t>
            </a:r>
            <a:endParaRPr lang="x-none" sz="48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55816" y="850962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  (1%)YOU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697591" y="1560641"/>
            <a:ext cx="1454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(99%)TEAM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11090" y="2191495"/>
            <a:ext cx="163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charset="0"/>
                <a:cs typeface="Arial" charset="0"/>
              </a:rPr>
              <a:t>(100%)JUMLA: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67160" y="998634"/>
            <a:ext cx="1828800" cy="533400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3200" b="1" dirty="0">
                <a:solidFill>
                  <a:srgbClr val="FF0000"/>
                </a:solidFill>
                <a:latin typeface="Arial" charset="0"/>
                <a:cs typeface="Arial" charset="0"/>
              </a:rPr>
              <a:t>YOU</a:t>
            </a:r>
          </a:p>
        </p:txBody>
      </p:sp>
      <p:grpSp>
        <p:nvGrpSpPr>
          <p:cNvPr id="54" name="Group 53" hidden="1"/>
          <p:cNvGrpSpPr/>
          <p:nvPr/>
        </p:nvGrpSpPr>
        <p:grpSpPr>
          <a:xfrm>
            <a:off x="1126907" y="1914535"/>
            <a:ext cx="7355857" cy="1429157"/>
            <a:chOff x="1126907" y="1914535"/>
            <a:chExt cx="7355857" cy="1429157"/>
          </a:xfrm>
        </p:grpSpPr>
        <p:sp>
          <p:nvSpPr>
            <p:cNvPr id="53" name="Rectangle 52"/>
            <p:cNvSpPr/>
            <p:nvPr/>
          </p:nvSpPr>
          <p:spPr>
            <a:xfrm>
              <a:off x="1157158" y="1914535"/>
              <a:ext cx="7289602" cy="14291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26907" y="2008451"/>
              <a:ext cx="735585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Arial" charset="0"/>
                  <a:cs typeface="Arial" charset="0"/>
                </a:rPr>
                <a:t>               BINAFSI</a:t>
              </a:r>
            </a:p>
            <a:p>
              <a:r>
                <a:rPr lang="en-US" sz="4000" b="1" dirty="0">
                  <a:latin typeface="Arial" charset="0"/>
                  <a:cs typeface="Arial" charset="0"/>
                </a:rPr>
                <a:t>1500 X 30% X 2200=990,000</a:t>
              </a:r>
              <a:endParaRPr lang="x-none" sz="4000" b="1" dirty="0">
                <a:latin typeface="Arial" charset="0"/>
                <a:cs typeface="Arial" charset="0"/>
              </a:endParaRPr>
            </a:p>
          </p:txBody>
        </p:sp>
      </p:grpSp>
      <p:grpSp>
        <p:nvGrpSpPr>
          <p:cNvPr id="68" name="Group 67" hidden="1"/>
          <p:cNvGrpSpPr/>
          <p:nvPr/>
        </p:nvGrpSpPr>
        <p:grpSpPr>
          <a:xfrm>
            <a:off x="69114" y="937681"/>
            <a:ext cx="8890951" cy="3911894"/>
            <a:chOff x="743055" y="1521899"/>
            <a:chExt cx="7963958" cy="3041387"/>
          </a:xfrm>
        </p:grpSpPr>
        <p:sp>
          <p:nvSpPr>
            <p:cNvPr id="60" name="Rectangle 59"/>
            <p:cNvSpPr/>
            <p:nvPr/>
          </p:nvSpPr>
          <p:spPr>
            <a:xfrm>
              <a:off x="743055" y="1521899"/>
              <a:ext cx="7963958" cy="30413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077219" y="1942133"/>
              <a:ext cx="7578064" cy="18425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latin typeface="Arial" charset="0"/>
                  <a:cs typeface="Arial" charset="0"/>
                </a:rPr>
                <a:t>               MALIPO YA TEAM</a:t>
              </a:r>
            </a:p>
            <a:p>
              <a:r>
                <a:rPr lang="en-US" sz="4000" b="1" dirty="0">
                  <a:latin typeface="Arial" charset="0"/>
                  <a:cs typeface="Arial" charset="0"/>
                </a:rPr>
                <a:t>          </a:t>
              </a:r>
              <a:r>
                <a:rPr lang="en-US" sz="6000" b="1" dirty="0">
                  <a:latin typeface="Arial" charset="0"/>
                  <a:cs typeface="Arial" charset="0"/>
                </a:rPr>
                <a:t>30%-26%=</a:t>
              </a:r>
              <a:r>
                <a:rPr lang="en-US" sz="60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4%</a:t>
              </a:r>
            </a:p>
            <a:p>
              <a:r>
                <a:rPr lang="en-US" sz="4800" b="1" dirty="0">
                  <a:latin typeface="Arial" charset="0"/>
                  <a:cs typeface="Arial" charset="0"/>
                </a:rPr>
                <a:t>6000 X </a:t>
              </a:r>
              <a:r>
                <a:rPr lang="en-US" sz="48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4%</a:t>
              </a:r>
              <a:r>
                <a:rPr lang="en-US" sz="4800" b="1" dirty="0">
                  <a:latin typeface="Arial" charset="0"/>
                  <a:cs typeface="Arial" charset="0"/>
                </a:rPr>
                <a:t> X 2200=</a:t>
              </a:r>
              <a:r>
                <a:rPr lang="en-US" sz="48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528,000/</a:t>
              </a:r>
            </a:p>
          </p:txBody>
        </p:sp>
      </p:grpSp>
      <p:grpSp>
        <p:nvGrpSpPr>
          <p:cNvPr id="71" name="Group 70" hidden="1"/>
          <p:cNvGrpSpPr/>
          <p:nvPr/>
        </p:nvGrpSpPr>
        <p:grpSpPr>
          <a:xfrm>
            <a:off x="221514" y="1090081"/>
            <a:ext cx="8890951" cy="3911894"/>
            <a:chOff x="221514" y="1090081"/>
            <a:chExt cx="8890951" cy="3911894"/>
          </a:xfrm>
        </p:grpSpPr>
        <p:sp>
          <p:nvSpPr>
            <p:cNvPr id="69" name="Rectangle 68"/>
            <p:cNvSpPr/>
            <p:nvPr/>
          </p:nvSpPr>
          <p:spPr>
            <a:xfrm>
              <a:off x="221514" y="1090081"/>
              <a:ext cx="8890951" cy="39118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94574" y="1630595"/>
              <a:ext cx="84601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latin typeface="Arial" charset="0"/>
                  <a:cs typeface="Arial" charset="0"/>
                </a:rPr>
                <a:t> JUMLA YA MALIPO              BINAFSA NA TEAM</a:t>
              </a:r>
            </a:p>
            <a:p>
              <a:r>
                <a:rPr lang="en-US" sz="4000" b="1" dirty="0">
                  <a:latin typeface="Arial" charset="0"/>
                  <a:cs typeface="Arial" charset="0"/>
                </a:rPr>
                <a:t>   </a:t>
              </a:r>
              <a:r>
                <a:rPr lang="en-US" sz="4000" b="1" dirty="0">
                  <a:solidFill>
                    <a:srgbClr val="FF0000"/>
                  </a:solidFill>
                  <a:latin typeface="Arial" charset="0"/>
                  <a:cs typeface="Arial" charset="0"/>
                </a:rPr>
                <a:t>990,000+528,000= 1,518,000</a:t>
              </a:r>
              <a:endParaRPr lang="en-US" sz="6000" b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146772" y="1609049"/>
            <a:ext cx="1432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6000PV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955760" y="1589839"/>
            <a:ext cx="662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+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2062345" y="1606512"/>
            <a:ext cx="1613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= 7500PV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241686" y="1933933"/>
            <a:ext cx="2614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 DARAJA LA 5 (30%)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5694478" y="1161276"/>
            <a:ext cx="1150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1500pv</a:t>
            </a:r>
            <a:endParaRPr lang="x-none" b="1" dirty="0">
              <a:latin typeface="Arial" charset="0"/>
              <a:cs typeface="Arial" charset="0"/>
            </a:endParaRPr>
          </a:p>
          <a:p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6498585" y="1167665"/>
            <a:ext cx="335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X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6685934" y="1157159"/>
            <a:ext cx="77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30%</a:t>
            </a:r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7156539" y="1161276"/>
            <a:ext cx="36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X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7335867" y="1151534"/>
            <a:ext cx="756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130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7860679" y="1145744"/>
            <a:ext cx="1377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=58,500</a:t>
            </a:r>
          </a:p>
          <a:p>
            <a:r>
              <a:rPr lang="en-US" b="1" dirty="0">
                <a:latin typeface="Arial" charset="0"/>
                <a:cs typeface="Arial" charset="0"/>
              </a:rPr>
              <a:t>(450 </a:t>
            </a:r>
            <a:r>
              <a:rPr lang="en-US" b="1" dirty="0" err="1">
                <a:latin typeface="Arial" charset="0"/>
                <a:cs typeface="Arial" charset="0"/>
              </a:rPr>
              <a:t>Usd</a:t>
            </a:r>
            <a:r>
              <a:rPr lang="en-US" b="1" dirty="0">
                <a:latin typeface="Arial" charset="0"/>
                <a:cs typeface="Arial" charset="0"/>
              </a:rPr>
              <a:t>)</a:t>
            </a:r>
            <a:endParaRPr lang="en-US" dirty="0"/>
          </a:p>
          <a:p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5711445" y="1821589"/>
            <a:ext cx="1082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6000pv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6516216" y="1805779"/>
            <a:ext cx="372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X</a:t>
            </a:r>
            <a:endParaRPr lang="x-none" b="1" dirty="0">
              <a:latin typeface="Arial" charset="0"/>
              <a:cs typeface="Arial" charset="0"/>
            </a:endParaRPr>
          </a:p>
          <a:p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6721408" y="1814842"/>
            <a:ext cx="591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4%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7072156" y="1805920"/>
            <a:ext cx="33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X</a:t>
            </a:r>
            <a:endParaRPr lang="en-US" dirty="0"/>
          </a:p>
        </p:txBody>
      </p:sp>
      <p:sp>
        <p:nvSpPr>
          <p:cNvPr id="87" name="TextBox 86"/>
          <p:cNvSpPr txBox="1"/>
          <p:nvPr/>
        </p:nvSpPr>
        <p:spPr>
          <a:xfrm>
            <a:off x="7253726" y="1796068"/>
            <a:ext cx="756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130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7859883" y="1791178"/>
            <a:ext cx="1214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charset="0"/>
                <a:cs typeface="Arial" charset="0"/>
              </a:rPr>
              <a:t>=31,200</a:t>
            </a:r>
            <a:endParaRPr lang="en-US" dirty="0"/>
          </a:p>
          <a:p>
            <a:endParaRPr lang="en-US" dirty="0"/>
          </a:p>
        </p:txBody>
      </p:sp>
      <p:sp>
        <p:nvSpPr>
          <p:cNvPr id="89" name="TextBox 88"/>
          <p:cNvSpPr txBox="1"/>
          <p:nvPr/>
        </p:nvSpPr>
        <p:spPr>
          <a:xfrm>
            <a:off x="6018106" y="2172925"/>
            <a:ext cx="13314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charset="0"/>
                <a:cs typeface="Arial" charset="0"/>
              </a:rPr>
              <a:t>58,500</a:t>
            </a:r>
          </a:p>
          <a:p>
            <a:r>
              <a:rPr lang="en-US" sz="1600" b="1" dirty="0">
                <a:latin typeface="Arial" charset="0"/>
                <a:cs typeface="Arial" charset="0"/>
              </a:rPr>
              <a:t>(450Usd)</a:t>
            </a:r>
            <a:endParaRPr lang="en-US" sz="1600" dirty="0"/>
          </a:p>
        </p:txBody>
      </p:sp>
      <p:sp>
        <p:nvSpPr>
          <p:cNvPr id="90" name="TextBox 89"/>
          <p:cNvSpPr txBox="1"/>
          <p:nvPr/>
        </p:nvSpPr>
        <p:spPr>
          <a:xfrm>
            <a:off x="6721409" y="2144195"/>
            <a:ext cx="499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Arial" charset="0"/>
                <a:cs typeface="Arial" charset="0"/>
              </a:rPr>
              <a:t>+</a:t>
            </a:r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6966578" y="2148947"/>
            <a:ext cx="11169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charset="0"/>
                <a:cs typeface="Arial" charset="0"/>
              </a:rPr>
              <a:t>31,200</a:t>
            </a:r>
          </a:p>
          <a:p>
            <a:r>
              <a:rPr lang="en-US" sz="1600" b="1" dirty="0">
                <a:latin typeface="Arial" charset="0"/>
                <a:cs typeface="Arial" charset="0"/>
              </a:rPr>
              <a:t>(240)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92" name="TextBox 91"/>
          <p:cNvSpPr txBox="1"/>
          <p:nvPr/>
        </p:nvSpPr>
        <p:spPr>
          <a:xfrm>
            <a:off x="7730211" y="2109599"/>
            <a:ext cx="153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atin typeface="Arial" charset="0"/>
                <a:cs typeface="Arial" charset="0"/>
              </a:rPr>
              <a:t>= </a:t>
            </a:r>
            <a:r>
              <a:rPr lang="en-US" b="1" dirty="0">
                <a:latin typeface="Arial" charset="0"/>
                <a:cs typeface="Arial" charset="0"/>
              </a:rPr>
              <a:t>89</a:t>
            </a:r>
            <a:r>
              <a:rPr lang="en-US" sz="1800" b="1" dirty="0">
                <a:latin typeface="Arial" charset="0"/>
                <a:cs typeface="Arial" charset="0"/>
              </a:rPr>
              <a:t>,700</a:t>
            </a:r>
          </a:p>
          <a:p>
            <a:r>
              <a:rPr lang="en-US" b="1" dirty="0">
                <a:latin typeface="Arial" charset="0"/>
                <a:cs typeface="Arial" charset="0"/>
              </a:rPr>
              <a:t>(690 </a:t>
            </a:r>
            <a:r>
              <a:rPr lang="en-US" b="1" dirty="0" err="1">
                <a:latin typeface="Arial" charset="0"/>
                <a:cs typeface="Arial" charset="0"/>
              </a:rPr>
              <a:t>Usd</a:t>
            </a:r>
            <a:r>
              <a:rPr lang="en-US" b="1" dirty="0">
                <a:latin typeface="Arial" charset="0"/>
                <a:cs typeface="Arial" charset="0"/>
              </a:rPr>
              <a:t>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/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29" grpId="0"/>
      <p:bldP spid="30" grpId="0"/>
      <p:bldP spid="33" grpId="0"/>
      <p:bldP spid="34" grpId="0"/>
      <p:bldP spid="8" grpId="0" animBg="1"/>
      <p:bldP spid="47" grpId="0"/>
      <p:bldP spid="49" grpId="0"/>
      <p:bldP spid="72" grpId="0"/>
      <p:bldP spid="73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-164554"/>
            <a:ext cx="6408711" cy="5474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ctangle 4"/>
          <p:cNvSpPr txBox="1"/>
          <p:nvPr/>
        </p:nvSpPr>
        <p:spPr>
          <a:xfrm>
            <a:off x="5796136" y="0"/>
            <a:ext cx="2449818" cy="1328861"/>
          </a:xfrm>
          <a:prstGeom prst="roundRect">
            <a:avLst/>
          </a:prstGeom>
          <a:noFill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 fontScale="92500"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sz="3600" b="1">
                <a:solidFill>
                  <a:srgbClr val="C00000"/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SimSun" charset="-122"/>
                <a:cs typeface="Arial" charset="0"/>
              </a:rPr>
              <a:t>TRAVEL 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SimSun" charset="-122"/>
                <a:cs typeface="Arial" charset="0"/>
              </a:rPr>
              <a:t>IN</a:t>
            </a:r>
            <a:r>
              <a:rPr kumimoji="0" lang="en-US" altLang="zh-CN" sz="36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SimSun" charset="-122"/>
                <a:cs typeface="Arial" charset="0"/>
              </a:rPr>
              <a:t>C</a:t>
            </a:r>
            <a:r>
              <a:rPr kumimoji="0" lang="en-US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SimSun" charset="-122"/>
                <a:cs typeface="Arial" charset="0"/>
              </a:rPr>
              <a:t>ENTIVES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SimSun" charset="-122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74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9424" y="-23060"/>
            <a:ext cx="9182846" cy="5166560"/>
          </a:xfrm>
          <a:prstGeom prst="rect">
            <a:avLst/>
          </a:prstGeom>
          <a:gradFill>
            <a:gsLst>
              <a:gs pos="86000">
                <a:schemeClr val="bg1">
                  <a:alpha val="76000"/>
                </a:schemeClr>
              </a:gs>
              <a:gs pos="100000">
                <a:srgbClr val="00B0F0">
                  <a:alpha val="96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666" y="0"/>
            <a:ext cx="7223155" cy="85725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Arial Black" pitchFamily="34" charset="0"/>
              </a:rPr>
              <a:t>COMPANY PROFILE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9542"/>
            <a:ext cx="9182845" cy="426319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2600" dirty="0">
              <a:latin typeface="Arial Rounded MT Bold" pitchFamily="34" charset="0"/>
            </a:endParaRPr>
          </a:p>
          <a:p>
            <a:r>
              <a:rPr lang="en-US" sz="2600" dirty="0">
                <a:latin typeface="Arial Rounded MT Bold" pitchFamily="34" charset="0"/>
              </a:rPr>
              <a:t>Has been operating in Kenya since early March </a:t>
            </a:r>
            <a:r>
              <a:rPr lang="en-US" sz="2600" dirty="0" smtClean="0">
                <a:latin typeface="Arial Rounded MT Bold" pitchFamily="34" charset="0"/>
              </a:rPr>
              <a:t>2025</a:t>
            </a:r>
          </a:p>
          <a:p>
            <a:r>
              <a:rPr lang="en-US" sz="2600" dirty="0" smtClean="0">
                <a:latin typeface="Arial Rounded MT Bold" pitchFamily="34" charset="0"/>
              </a:rPr>
              <a:t>We have various offices in Nairobi.</a:t>
            </a:r>
            <a:endParaRPr lang="en-US" sz="2600" dirty="0">
              <a:latin typeface="Arial Rounded MT Bold" pitchFamily="34" charset="0"/>
            </a:endParaRPr>
          </a:p>
          <a:p>
            <a:r>
              <a:rPr lang="en-US" sz="2600" dirty="0" smtClean="0">
                <a:latin typeface="Arial Rounded MT Bold" pitchFamily="34" charset="0"/>
              </a:rPr>
              <a:t>Other offices are at </a:t>
            </a:r>
            <a:r>
              <a:rPr lang="en-US" sz="2600" dirty="0" err="1" smtClean="0">
                <a:latin typeface="Arial Rounded MT Bold" pitchFamily="34" charset="0"/>
              </a:rPr>
              <a:t>Jeevan</a:t>
            </a:r>
            <a:r>
              <a:rPr lang="en-US" sz="2600" dirty="0" smtClean="0">
                <a:latin typeface="Arial Rounded MT Bold" pitchFamily="34" charset="0"/>
              </a:rPr>
              <a:t> </a:t>
            </a:r>
            <a:r>
              <a:rPr lang="en-US" sz="2600" dirty="0" err="1" smtClean="0">
                <a:latin typeface="Arial Rounded MT Bold" pitchFamily="34" charset="0"/>
              </a:rPr>
              <a:t>Bharati</a:t>
            </a:r>
            <a:r>
              <a:rPr lang="en-US" sz="2600" dirty="0" smtClean="0">
                <a:latin typeface="Arial Rounded MT Bold" pitchFamily="34" charset="0"/>
              </a:rPr>
              <a:t> building (Nairobi town center) ,TSS towers 10</a:t>
            </a:r>
            <a:r>
              <a:rPr lang="en-US" sz="2600" baseline="30000" dirty="0" smtClean="0">
                <a:latin typeface="Arial Rounded MT Bold" pitchFamily="34" charset="0"/>
              </a:rPr>
              <a:t>th</a:t>
            </a:r>
            <a:r>
              <a:rPr lang="en-US" sz="2600" dirty="0" smtClean="0">
                <a:latin typeface="Arial Rounded MT Bold" pitchFamily="34" charset="0"/>
              </a:rPr>
              <a:t> floor in Mombasa city and all other major towns in </a:t>
            </a:r>
            <a:r>
              <a:rPr lang="en-US" sz="2600" dirty="0" err="1" smtClean="0">
                <a:latin typeface="Arial Rounded MT Bold" pitchFamily="34" charset="0"/>
              </a:rPr>
              <a:t>kenya</a:t>
            </a:r>
            <a:r>
              <a:rPr lang="en-US" sz="2600" dirty="0" smtClean="0">
                <a:latin typeface="Arial Rounded MT Bold" pitchFamily="34" charset="0"/>
              </a:rPr>
              <a:t>. </a:t>
            </a:r>
          </a:p>
          <a:p>
            <a:r>
              <a:rPr lang="en-US" sz="2600" dirty="0" smtClean="0">
                <a:latin typeface="Arial Rounded MT Bold" pitchFamily="34" charset="0"/>
              </a:rPr>
              <a:t>Registered </a:t>
            </a:r>
            <a:r>
              <a:rPr lang="en-US" sz="2600" dirty="0">
                <a:latin typeface="Arial Rounded MT Bold" pitchFamily="34" charset="0"/>
              </a:rPr>
              <a:t>by Ministry of Health, Pharmacy and Poisons Board and Kenya Bureau of Standard(KEBS)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611770" y="-524594"/>
            <a:ext cx="9739263" cy="7375748"/>
          </a:xfrm>
          <a:prstGeom prst="rect">
            <a:avLst/>
          </a:prstGeom>
          <a:gradFill>
            <a:gsLst>
              <a:gs pos="90000">
                <a:srgbClr val="00B0F0">
                  <a:alpha val="79000"/>
                </a:srgbClr>
              </a:gs>
              <a:gs pos="11000">
                <a:schemeClr val="bg1">
                  <a:alpha val="5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PH" sz="135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-164554"/>
            <a:ext cx="8964488" cy="311623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6600" b="1" dirty="0">
              <a:latin typeface="Arial Black" pitchFamily="34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KE" sz="6600" b="1" dirty="0" smtClean="0">
                <a:latin typeface="Arial Black" pitchFamily="34" charset="0"/>
                <a:cs typeface="Arial" charset="0"/>
              </a:rPr>
              <a:t>SUCCESS STORIES FROM KENYA</a:t>
            </a:r>
            <a:endParaRPr lang="en-US" sz="6600" b="1" cap="all" dirty="0">
              <a:ln w="0"/>
              <a:effectLst>
                <a:reflection blurRad="12700" stA="50000" endPos="50000" dist="5000" dir="5400000" sy="-100000" rotWithShape="0"/>
              </a:effectLst>
              <a:latin typeface="Arial Black" pitchFamily="34" charset="0"/>
              <a:cs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89" y="461665"/>
            <a:ext cx="7713743" cy="46818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61664"/>
            <a:ext cx="3923928" cy="46818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47" y="461665"/>
            <a:ext cx="3088579" cy="46818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684584" y="-61555"/>
            <a:ext cx="101531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LEADER ROTICH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2,000USD 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AWARD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FOR 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LEVEL 6,5,4,3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699542"/>
            <a:ext cx="7711394" cy="44229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699542"/>
            <a:ext cx="3779912" cy="44229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29" y="699542"/>
            <a:ext cx="3114711" cy="44229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8616" y="123478"/>
            <a:ext cx="82809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NGUGI; REWARD </a:t>
            </a:r>
            <a:r>
              <a:rPr 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OF LEVEL 4,5 AND </a:t>
            </a:r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6 LEADER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69" y="588252"/>
            <a:ext cx="7632848" cy="45552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588252"/>
            <a:ext cx="3702846" cy="45552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88252"/>
            <a:ext cx="3003073" cy="455524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33170" y="54415"/>
            <a:ext cx="816462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LEADER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WILLIAM 2,000USD </a:t>
            </a:r>
            <a:r>
              <a:rPr 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AWARD </a:t>
            </a:r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FOR LEVEL 6</a:t>
            </a:r>
            <a:endParaRPr 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47" y="546692"/>
            <a:ext cx="8176177" cy="45879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546692"/>
            <a:ext cx="3600400" cy="4596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555526"/>
            <a:ext cx="3131840" cy="458797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-207994" y="113583"/>
            <a:ext cx="955998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KE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</a:t>
            </a:r>
            <a:r>
              <a:rPr lang="en-KE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DIRECTOR 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CECILIA N .MBURU AWARD 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FOR 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LEVEL 6 ONE MONTH </a:t>
            </a:r>
            <a:r>
              <a:rPr lang="en-US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AND </a:t>
            </a:r>
            <a:r>
              <a:rPr lang="en-US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 FOR 5 MONTH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6" y="639886"/>
            <a:ext cx="2664295" cy="2279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017" y="599505"/>
            <a:ext cx="3024336" cy="23042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6" y="2956497"/>
            <a:ext cx="2660535" cy="21870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895" y="639886"/>
            <a:ext cx="2479281" cy="23287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1017" y="2953999"/>
            <a:ext cx="3024336" cy="21895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2896" y="3007967"/>
            <a:ext cx="2479281" cy="213553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07504" y="64537"/>
            <a:ext cx="914501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LEADERS: AWARDS FOR 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LEVEL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3,4 AND 5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326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51470"/>
            <a:ext cx="9108504" cy="5682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51434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670" y="0"/>
            <a:ext cx="9144000" cy="5143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652120" y="1491630"/>
            <a:ext cx="3375783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en-US" sz="2800" b="1" dirty="0" smtClean="0">
                <a:ln/>
                <a:solidFill>
                  <a:schemeClr val="accent3"/>
                </a:solidFill>
                <a:latin typeface="Barlow Semi Condensed ExtraBold" pitchFamily="2" charset="0"/>
              </a:rPr>
              <a:t>CEO Prof.</a:t>
            </a:r>
            <a:r>
              <a:rPr lang="en-KE" sz="2800" b="1" dirty="0" smtClean="0">
                <a:ln/>
                <a:solidFill>
                  <a:schemeClr val="accent3"/>
                </a:solidFill>
                <a:latin typeface="Barlow Semi Condensed ExtraBold" pitchFamily="2" charset="0"/>
              </a:rPr>
              <a:t> </a:t>
            </a:r>
            <a:r>
              <a:rPr lang="en-US" sz="2800" b="1" dirty="0" smtClean="0">
                <a:ln/>
                <a:solidFill>
                  <a:schemeClr val="accent3"/>
                </a:solidFill>
                <a:latin typeface="Barlow Semi Condensed ExtraBold" pitchFamily="2" charset="0"/>
              </a:rPr>
              <a:t>Lee Zhang</a:t>
            </a:r>
            <a:endParaRPr lang="x-none" sz="2800" b="1" dirty="0">
              <a:ln/>
              <a:solidFill>
                <a:schemeClr val="accent3"/>
              </a:solidFill>
              <a:latin typeface="Barlow Semi Condensed ExtraBold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5544616" cy="51434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2306" y="-102669"/>
            <a:ext cx="9257929" cy="5300361"/>
            <a:chOff x="-12306" y="-102669"/>
            <a:chExt cx="9257929" cy="530036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306" y="-70512"/>
              <a:ext cx="9257929" cy="5236046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-12305" y="-102669"/>
              <a:ext cx="4224265" cy="5300361"/>
            </a:xfrm>
            <a:prstGeom prst="roundRect">
              <a:avLst/>
            </a:prstGeom>
            <a:solidFill>
              <a:srgbClr val="A3E7FF"/>
            </a:solidFill>
            <a:ln>
              <a:noFill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Mission</a:t>
              </a: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  <a:latin typeface="Monotype Corsiva" pitchFamily="66" charset="0"/>
                </a:rPr>
                <a:t>Eternal International Health and Products Mission is to improve lives by providing quality health and wellness products, empowering individuals through business opportunities, and building a stronger, healthier, and more successful community.</a:t>
              </a:r>
            </a:p>
            <a:p>
              <a:pPr algn="ctr"/>
              <a:endParaRPr lang="en-US" dirty="0" smtClean="0">
                <a:solidFill>
                  <a:schemeClr val="tx1"/>
                </a:solidFill>
                <a:latin typeface="Monotype Corsiva" pitchFamily="66" charset="0"/>
              </a:endParaRPr>
            </a:p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Monotype Corsiva" pitchFamily="66" charset="0"/>
                </a:rPr>
                <a:t>Slogan</a:t>
              </a:r>
              <a:endParaRPr lang="en-US" b="1" dirty="0">
                <a:solidFill>
                  <a:schemeClr val="tx1"/>
                </a:solidFill>
                <a:latin typeface="Monotype Corsiva" pitchFamily="66" charset="0"/>
              </a:endParaRPr>
            </a:p>
            <a:p>
              <a:pPr algn="ctr"/>
              <a:endParaRPr lang="en-US" dirty="0">
                <a:solidFill>
                  <a:schemeClr val="tx1"/>
                </a:solidFill>
              </a:endParaRPr>
            </a:p>
            <a:p>
              <a:pPr algn="ctr"/>
              <a:r>
                <a:rPr lang="en-US" dirty="0">
                  <a:solidFill>
                    <a:schemeClr val="tx1"/>
                  </a:solidFill>
                  <a:latin typeface="Monotype Corsiva" pitchFamily="66" charset="0"/>
                </a:rPr>
                <a:t>Eternal International health and products focuses on providing good health and financial growth as they </a:t>
              </a:r>
              <a:r>
                <a:rPr lang="en-US" dirty="0" smtClean="0">
                  <a:solidFill>
                    <a:schemeClr val="tx1"/>
                  </a:solidFill>
                  <a:latin typeface="Monotype Corsiva" pitchFamily="66" charset="0"/>
                </a:rPr>
                <a:t>go.</a:t>
              </a:r>
              <a:endParaRPr lang="en-US" dirty="0">
                <a:solidFill>
                  <a:schemeClr val="tx1"/>
                </a:solidFill>
                <a:latin typeface="Monotype Corsiva" pitchFamily="66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309592"/>
            <a:ext cx="52565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MAIN COMPANY </a:t>
            </a:r>
            <a:r>
              <a:rPr lang="en-US" b="1" dirty="0" smtClean="0"/>
              <a:t>FOCUS</a:t>
            </a:r>
          </a:p>
          <a:p>
            <a:r>
              <a:rPr lang="en-US" dirty="0" smtClean="0"/>
              <a:t>Health </a:t>
            </a:r>
            <a:r>
              <a:rPr lang="en-US" dirty="0"/>
              <a:t>solutions promoting better well-being through our products and services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/>
              <a:t>Wealth creation</a:t>
            </a:r>
          </a:p>
          <a:p>
            <a:r>
              <a:rPr lang="en-US" dirty="0" smtClean="0"/>
              <a:t>Giving </a:t>
            </a:r>
            <a:r>
              <a:rPr lang="en-US" dirty="0"/>
              <a:t>people an opportunity to grow financially through the business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 smtClean="0"/>
              <a:t>Personal </a:t>
            </a:r>
            <a:r>
              <a:rPr lang="en-US" b="1" dirty="0"/>
              <a:t>development </a:t>
            </a:r>
            <a:endParaRPr lang="en-US" b="1" dirty="0" smtClean="0"/>
          </a:p>
          <a:p>
            <a:r>
              <a:rPr lang="en-US" dirty="0" smtClean="0"/>
              <a:t>Building </a:t>
            </a:r>
            <a:r>
              <a:rPr lang="en-US" dirty="0"/>
              <a:t>confidence</a:t>
            </a:r>
            <a:r>
              <a:rPr lang="en-US" b="1" dirty="0"/>
              <a:t>, </a:t>
            </a:r>
            <a:r>
              <a:rPr lang="en-US" dirty="0"/>
              <a:t>leadership, and success in individuals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b="1" dirty="0" smtClean="0"/>
              <a:t>Community </a:t>
            </a:r>
            <a:r>
              <a:rPr lang="en-US" b="1" dirty="0"/>
              <a:t>impact </a:t>
            </a:r>
            <a:r>
              <a:rPr lang="en-US" dirty="0"/>
              <a:t>Creating a strong network of people helping each other grow.</a:t>
            </a:r>
          </a:p>
        </p:txBody>
      </p:sp>
    </p:spTree>
    <p:extLst>
      <p:ext uri="{BB962C8B-B14F-4D97-AF65-F5344CB8AC3E}">
        <p14:creationId xmlns:p14="http://schemas.microsoft.com/office/powerpoint/2010/main" val="429231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66560"/>
          </a:xfrm>
          <a:prstGeom prst="rect">
            <a:avLst/>
          </a:prstGeom>
          <a:gradFill>
            <a:gsLst>
              <a:gs pos="86000">
                <a:schemeClr val="bg1">
                  <a:alpha val="76000"/>
                </a:schemeClr>
              </a:gs>
              <a:gs pos="100000">
                <a:srgbClr val="00B0F0">
                  <a:alpha val="96000"/>
                </a:srgb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5DD5FF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702"/>
            <a:ext cx="8064896" cy="5108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6344" y="0"/>
            <a:ext cx="9160344" cy="5143501"/>
            <a:chOff x="-16344" y="0"/>
            <a:chExt cx="9160344" cy="5143501"/>
          </a:xfrm>
        </p:grpSpPr>
        <p:sp>
          <p:nvSpPr>
            <p:cNvPr id="2" name="Rectangle 1"/>
            <p:cNvSpPr/>
            <p:nvPr/>
          </p:nvSpPr>
          <p:spPr>
            <a:xfrm>
              <a:off x="0" y="0"/>
              <a:ext cx="9144000" cy="5143500"/>
            </a:xfrm>
            <a:prstGeom prst="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14" b="8122"/>
            <a:stretch/>
          </p:blipFill>
          <p:spPr>
            <a:xfrm>
              <a:off x="1115616" y="1"/>
              <a:ext cx="7344816" cy="5143500"/>
            </a:xfrm>
            <a:prstGeom prst="rect">
              <a:avLst/>
            </a:prstGeom>
          </p:spPr>
        </p:pic>
        <p:sp>
          <p:nvSpPr>
            <p:cNvPr id="5" name="Snip Same Side Corner Rectangle 4"/>
            <p:cNvSpPr/>
            <p:nvPr/>
          </p:nvSpPr>
          <p:spPr>
            <a:xfrm rot="5400000">
              <a:off x="-8172" y="4019712"/>
              <a:ext cx="1115616" cy="1131959"/>
            </a:xfrm>
            <a:prstGeom prst="snip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Snip Same Side Corner Rectangle 5"/>
            <p:cNvSpPr/>
            <p:nvPr/>
          </p:nvSpPr>
          <p:spPr>
            <a:xfrm rot="5400000">
              <a:off x="-8171" y="-8172"/>
              <a:ext cx="1115616" cy="1131961"/>
            </a:xfrm>
            <a:prstGeom prst="snip2Same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Snip Same Side Corner Rectangle 6"/>
          <p:cNvSpPr/>
          <p:nvPr/>
        </p:nvSpPr>
        <p:spPr>
          <a:xfrm rot="16200000">
            <a:off x="8279055" y="149060"/>
            <a:ext cx="1008111" cy="709994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Snip Same Side Corner Rectangle 7"/>
          <p:cNvSpPr/>
          <p:nvPr/>
        </p:nvSpPr>
        <p:spPr>
          <a:xfrm rot="16200000">
            <a:off x="8268121" y="4284448"/>
            <a:ext cx="1008111" cy="709994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607</TotalTime>
  <Words>664</Words>
  <Application>Microsoft Office PowerPoint</Application>
  <PresentationFormat>On-screen Show (16:9)</PresentationFormat>
  <Paragraphs>172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Angles</vt:lpstr>
      <vt:lpstr>PowerPoint Presentation</vt:lpstr>
      <vt:lpstr>COMPANY PROFILE </vt:lpstr>
      <vt:lpstr>COMPANY PROFILE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BUSINESS OPPORTUNITY</vt:lpstr>
      <vt:lpstr>ETERNAL OPERATING SYSTEM</vt:lpstr>
      <vt:lpstr>HOW TO PARTNER.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Windows User</cp:lastModifiedBy>
  <cp:revision>1358</cp:revision>
  <dcterms:created xsi:type="dcterms:W3CDTF">1900-01-01T00:00:00Z</dcterms:created>
  <dcterms:modified xsi:type="dcterms:W3CDTF">2026-07-08T10:18:29Z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830BE5F30141484A9EF75B585B5E197D_13</vt:lpwstr>
  </property>
  <property fmtid="{D5CDD505-2E9C-101B-9397-08002B2CF9AE}" pid="3" name="KSOProductBuildVer">
    <vt:lpwstr>3081-11.37.40</vt:lpwstr>
  </property>
</Properties>
</file>